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5" r:id="rId7"/>
    <p:sldId id="266" r:id="rId8"/>
    <p:sldId id="267" r:id="rId9"/>
    <p:sldId id="260" r:id="rId10"/>
  </p:sldIdLst>
  <p:sldSz cx="7556500" cy="10261600"/>
  <p:notesSz cx="7556500" cy="102616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206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181096"/>
            <a:ext cx="6428422" cy="215493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746496"/>
            <a:ext cx="5293995" cy="2565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360168"/>
            <a:ext cx="3289839"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360168"/>
            <a:ext cx="3289839" cy="677265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10464"/>
            <a:ext cx="6806565" cy="16418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360168"/>
            <a:ext cx="6806565"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543288"/>
            <a:ext cx="2420112" cy="5130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543288"/>
            <a:ext cx="1739455"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a:xfrm>
            <a:off x="5445252" y="9543288"/>
            <a:ext cx="1739455" cy="5130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slc.ncb.edu.cn/csr-home"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992" cy="19735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15364" y="2330739"/>
            <a:ext cx="6087086" cy="846455"/>
          </a:xfrm>
          <a:prstGeom prst="rect">
            <a:avLst/>
          </a:prstGeom>
        </p:spPr>
        <p:txBody>
          <a:bodyPr vert="horz" wrap="square" lIns="0" tIns="0" rIns="0" bIns="0" rtlCol="0">
            <a:spAutoFit/>
          </a:bodyPr>
          <a:lstStyle/>
          <a:p>
            <a:pPr marL="12700" marR="5080" indent="278765">
              <a:lnSpc>
                <a:spcPts val="2200"/>
              </a:lnSpc>
            </a:pPr>
            <a:r>
              <a:rPr sz="1100" spc="-60" dirty="0">
                <a:solidFill>
                  <a:srgbClr val="231F20"/>
                </a:solidFill>
                <a:latin typeface="宋体"/>
                <a:cs typeface="宋体"/>
              </a:rPr>
              <a:t>为深入贯彻落实《国家职业教育改革实施方案》精神，扎实推进“1+X”试点工作，</a:t>
            </a:r>
            <a:r>
              <a:rPr sz="1100" spc="-60" dirty="0" smtClean="0">
                <a:solidFill>
                  <a:srgbClr val="231F20"/>
                </a:solidFill>
                <a:latin typeface="宋体"/>
                <a:cs typeface="宋体"/>
              </a:rPr>
              <a:t>提升复合型</a:t>
            </a:r>
            <a:r>
              <a:rPr sz="1100" spc="-10" dirty="0" smtClean="0">
                <a:solidFill>
                  <a:srgbClr val="231F20"/>
                </a:solidFill>
                <a:latin typeface="宋体"/>
                <a:cs typeface="宋体"/>
              </a:rPr>
              <a:t>技术技能</a:t>
            </a:r>
            <a:r>
              <a:rPr sz="1100" spc="-10" dirty="0">
                <a:solidFill>
                  <a:srgbClr val="231F20"/>
                </a:solidFill>
                <a:latin typeface="宋体"/>
                <a:cs typeface="宋体"/>
              </a:rPr>
              <a:t>。由东北师大理想软件股份有限公司申报的生涯规划指导职业技能等级证书，入选第4</a:t>
            </a:r>
            <a:r>
              <a:rPr sz="1100" spc="-10" dirty="0" smtClean="0">
                <a:solidFill>
                  <a:srgbClr val="231F20"/>
                </a:solidFill>
                <a:latin typeface="宋体"/>
                <a:cs typeface="宋体"/>
              </a:rPr>
              <a:t>批</a:t>
            </a:r>
            <a:r>
              <a:rPr sz="1100" spc="15" dirty="0" smtClean="0">
                <a:solidFill>
                  <a:srgbClr val="231F20"/>
                </a:solidFill>
                <a:latin typeface="宋体"/>
                <a:cs typeface="宋体"/>
              </a:rPr>
              <a:t>职业技能等级证书名单</a:t>
            </a:r>
            <a:r>
              <a:rPr sz="1100" spc="15" dirty="0">
                <a:solidFill>
                  <a:srgbClr val="231F20"/>
                </a:solidFill>
                <a:latin typeface="宋体"/>
                <a:cs typeface="宋体"/>
              </a:rPr>
              <a:t>。</a:t>
            </a:r>
            <a:endParaRPr sz="1100" dirty="0">
              <a:latin typeface="宋体"/>
              <a:cs typeface="宋体"/>
            </a:endParaRPr>
          </a:p>
        </p:txBody>
      </p:sp>
      <p:sp>
        <p:nvSpPr>
          <p:cNvPr id="4" name="object 4"/>
          <p:cNvSpPr/>
          <p:nvPr/>
        </p:nvSpPr>
        <p:spPr>
          <a:xfrm>
            <a:off x="828001" y="3548418"/>
            <a:ext cx="42545" cy="345440"/>
          </a:xfrm>
          <a:custGeom>
            <a:avLst/>
            <a:gdLst/>
            <a:ahLst/>
            <a:cxnLst/>
            <a:rect l="l" t="t" r="r" b="b"/>
            <a:pathLst>
              <a:path w="42544" h="345439">
                <a:moveTo>
                  <a:pt x="0" y="345236"/>
                </a:moveTo>
                <a:lnTo>
                  <a:pt x="42354" y="345236"/>
                </a:lnTo>
                <a:lnTo>
                  <a:pt x="42354" y="0"/>
                </a:lnTo>
                <a:lnTo>
                  <a:pt x="0" y="0"/>
                </a:lnTo>
                <a:lnTo>
                  <a:pt x="0" y="345236"/>
                </a:lnTo>
                <a:close/>
              </a:path>
            </a:pathLst>
          </a:custGeom>
          <a:solidFill>
            <a:srgbClr val="0077C0"/>
          </a:solidFill>
        </p:spPr>
        <p:txBody>
          <a:bodyPr wrap="square" lIns="0" tIns="0" rIns="0" bIns="0" rtlCol="0"/>
          <a:lstStyle/>
          <a:p>
            <a:endParaRPr/>
          </a:p>
        </p:txBody>
      </p:sp>
      <p:sp>
        <p:nvSpPr>
          <p:cNvPr id="5" name="object 5"/>
          <p:cNvSpPr/>
          <p:nvPr/>
        </p:nvSpPr>
        <p:spPr>
          <a:xfrm>
            <a:off x="870356" y="3548418"/>
            <a:ext cx="71755" cy="345440"/>
          </a:xfrm>
          <a:custGeom>
            <a:avLst/>
            <a:gdLst/>
            <a:ahLst/>
            <a:cxnLst/>
            <a:rect l="l" t="t" r="r" b="b"/>
            <a:pathLst>
              <a:path w="71755" h="345439">
                <a:moveTo>
                  <a:pt x="71158" y="345236"/>
                </a:moveTo>
                <a:lnTo>
                  <a:pt x="0" y="345236"/>
                </a:lnTo>
                <a:lnTo>
                  <a:pt x="0" y="0"/>
                </a:lnTo>
                <a:lnTo>
                  <a:pt x="71158" y="0"/>
                </a:lnTo>
                <a:lnTo>
                  <a:pt x="71158" y="345236"/>
                </a:lnTo>
                <a:close/>
              </a:path>
            </a:pathLst>
          </a:custGeom>
          <a:solidFill>
            <a:srgbClr val="0077C0"/>
          </a:solidFill>
        </p:spPr>
        <p:txBody>
          <a:bodyPr wrap="square" lIns="0" tIns="0" rIns="0" bIns="0" rtlCol="0"/>
          <a:lstStyle/>
          <a:p>
            <a:endParaRPr/>
          </a:p>
        </p:txBody>
      </p:sp>
      <p:sp>
        <p:nvSpPr>
          <p:cNvPr id="6" name="object 6"/>
          <p:cNvSpPr txBox="1"/>
          <p:nvPr/>
        </p:nvSpPr>
        <p:spPr>
          <a:xfrm>
            <a:off x="815364" y="3574194"/>
            <a:ext cx="6087086" cy="6505884"/>
          </a:xfrm>
          <a:prstGeom prst="rect">
            <a:avLst/>
          </a:prstGeom>
        </p:spPr>
        <p:txBody>
          <a:bodyPr vert="horz" wrap="square" lIns="0" tIns="0" rIns="0" bIns="0" rtlCol="0">
            <a:spAutoFit/>
          </a:bodyPr>
          <a:lstStyle/>
          <a:p>
            <a:pPr marL="294005">
              <a:lnSpc>
                <a:spcPct val="100000"/>
              </a:lnSpc>
            </a:pPr>
            <a:r>
              <a:rPr sz="2200" spc="35" dirty="0">
                <a:solidFill>
                  <a:srgbClr val="343435"/>
                </a:solidFill>
                <a:latin typeface="宋体"/>
                <a:cs typeface="宋体"/>
              </a:rPr>
              <a:t>背景</a:t>
            </a:r>
            <a:endParaRPr sz="2200" dirty="0">
              <a:latin typeface="宋体"/>
              <a:cs typeface="宋体"/>
            </a:endParaRPr>
          </a:p>
          <a:p>
            <a:pPr marL="12700" marR="5080" indent="278765">
              <a:lnSpc>
                <a:spcPct val="166700"/>
              </a:lnSpc>
              <a:spcBef>
                <a:spcPts val="1350"/>
              </a:spcBef>
            </a:pPr>
            <a:r>
              <a:rPr sz="1100" spc="-15" dirty="0">
                <a:solidFill>
                  <a:srgbClr val="231F20"/>
                </a:solidFill>
                <a:latin typeface="宋体"/>
                <a:cs typeface="宋体"/>
              </a:rPr>
              <a:t>当前社会由于产业结构的升级，对从业人员的职业能力要求也越来越高。</a:t>
            </a:r>
            <a:r>
              <a:rPr sz="1100" spc="-15" dirty="0" smtClean="0">
                <a:solidFill>
                  <a:srgbClr val="231F20"/>
                </a:solidFill>
                <a:latin typeface="宋体"/>
                <a:cs typeface="宋体"/>
              </a:rPr>
              <a:t>而很大一部分学生</a:t>
            </a:r>
            <a:r>
              <a:rPr sz="1100" spc="-35" dirty="0" smtClean="0">
                <a:solidFill>
                  <a:srgbClr val="231F20"/>
                </a:solidFill>
                <a:latin typeface="宋体"/>
                <a:cs typeface="宋体"/>
              </a:rPr>
              <a:t>和从业人员</a:t>
            </a:r>
            <a:r>
              <a:rPr sz="1100" spc="-35" dirty="0">
                <a:solidFill>
                  <a:srgbClr val="231F20"/>
                </a:solidFill>
                <a:latin typeface="宋体"/>
                <a:cs typeface="宋体"/>
              </a:rPr>
              <a:t>，对自身的性格、能力及定位等认识不足，对职业发展没有清晰的目标和规划，</a:t>
            </a:r>
            <a:r>
              <a:rPr sz="1100" spc="-35" dirty="0" smtClean="0">
                <a:solidFill>
                  <a:srgbClr val="231F20"/>
                </a:solidFill>
                <a:latin typeface="宋体"/>
                <a:cs typeface="宋体"/>
              </a:rPr>
              <a:t>无法适</a:t>
            </a:r>
            <a:r>
              <a:rPr sz="1100" spc="-25" dirty="0" smtClean="0">
                <a:solidFill>
                  <a:srgbClr val="231F20"/>
                </a:solidFill>
                <a:latin typeface="宋体"/>
                <a:cs typeface="宋体"/>
              </a:rPr>
              <a:t>应社会对职业能力不断提升的需要</a:t>
            </a:r>
            <a:r>
              <a:rPr sz="1100" spc="-25" dirty="0">
                <a:solidFill>
                  <a:srgbClr val="231F20"/>
                </a:solidFill>
                <a:latin typeface="宋体"/>
                <a:cs typeface="宋体"/>
              </a:rPr>
              <a:t>。生涯规划教育已经成为中学、职业院校、</a:t>
            </a:r>
            <a:r>
              <a:rPr sz="1100" spc="-25" dirty="0" smtClean="0">
                <a:solidFill>
                  <a:srgbClr val="231F20"/>
                </a:solidFill>
                <a:latin typeface="宋体"/>
                <a:cs typeface="宋体"/>
              </a:rPr>
              <a:t>大学和社会从业者的</a:t>
            </a:r>
            <a:r>
              <a:rPr sz="1100" spc="-50" dirty="0" smtClean="0">
                <a:solidFill>
                  <a:srgbClr val="231F20"/>
                </a:solidFill>
                <a:latin typeface="宋体"/>
                <a:cs typeface="宋体"/>
              </a:rPr>
              <a:t>普适性需求</a:t>
            </a:r>
            <a:r>
              <a:rPr sz="1100" spc="-50" dirty="0">
                <a:solidFill>
                  <a:srgbClr val="231F20"/>
                </a:solidFill>
                <a:latin typeface="宋体"/>
                <a:cs typeface="宋体"/>
              </a:rPr>
              <a:t>。大多初、高中，职业院校以及大学，已经逐渐把生涯规划课程纳入教学体系，</a:t>
            </a:r>
            <a:r>
              <a:rPr sz="1100" spc="-50" dirty="0" smtClean="0">
                <a:solidFill>
                  <a:srgbClr val="231F20"/>
                </a:solidFill>
                <a:latin typeface="宋体"/>
                <a:cs typeface="宋体"/>
              </a:rPr>
              <a:t>但对其重</a:t>
            </a:r>
            <a:r>
              <a:rPr sz="1100" spc="-25" dirty="0" smtClean="0">
                <a:solidFill>
                  <a:srgbClr val="231F20"/>
                </a:solidFill>
                <a:latin typeface="宋体"/>
                <a:cs typeface="宋体"/>
              </a:rPr>
              <a:t>视程度还不够</a:t>
            </a:r>
            <a:r>
              <a:rPr sz="1100" spc="-25" dirty="0">
                <a:solidFill>
                  <a:srgbClr val="231F20"/>
                </a:solidFill>
                <a:latin typeface="宋体"/>
                <a:cs typeface="宋体"/>
              </a:rPr>
              <a:t>，没有系统的生涯规划课程体系。担任生涯规划的教师，也缺乏专业的教研和培训</a:t>
            </a:r>
            <a:r>
              <a:rPr sz="1100" spc="-25" dirty="0" smtClean="0">
                <a:solidFill>
                  <a:srgbClr val="231F20"/>
                </a:solidFill>
                <a:latin typeface="宋体"/>
                <a:cs typeface="宋体"/>
              </a:rPr>
              <a:t>。</a:t>
            </a:r>
            <a:r>
              <a:rPr sz="1100" spc="-5" dirty="0" smtClean="0">
                <a:solidFill>
                  <a:srgbClr val="231F20"/>
                </a:solidFill>
                <a:latin typeface="宋体"/>
                <a:cs typeface="宋体"/>
              </a:rPr>
              <a:t>生涯规划指导的教学更多流于形式</a:t>
            </a:r>
            <a:r>
              <a:rPr sz="1100" spc="-5" dirty="0">
                <a:solidFill>
                  <a:srgbClr val="231F20"/>
                </a:solidFill>
                <a:latin typeface="宋体"/>
                <a:cs typeface="宋体"/>
              </a:rPr>
              <a:t>，很难达到良好效果。</a:t>
            </a:r>
            <a:endParaRPr sz="1100" dirty="0">
              <a:latin typeface="宋体"/>
              <a:cs typeface="宋体"/>
            </a:endParaRPr>
          </a:p>
          <a:p>
            <a:pPr>
              <a:lnSpc>
                <a:spcPct val="100000"/>
              </a:lnSpc>
            </a:pPr>
            <a:endParaRPr sz="1100" dirty="0">
              <a:latin typeface="Times New Roman"/>
              <a:cs typeface="Times New Roman"/>
            </a:endParaRPr>
          </a:p>
          <a:p>
            <a:pPr>
              <a:lnSpc>
                <a:spcPct val="100000"/>
              </a:lnSpc>
              <a:spcBef>
                <a:spcPts val="9"/>
              </a:spcBef>
            </a:pPr>
            <a:endParaRPr sz="1550" dirty="0">
              <a:latin typeface="Times New Roman"/>
              <a:cs typeface="Times New Roman"/>
            </a:endParaRPr>
          </a:p>
          <a:p>
            <a:pPr marL="294005">
              <a:lnSpc>
                <a:spcPct val="100000"/>
              </a:lnSpc>
            </a:pPr>
            <a:r>
              <a:rPr sz="2200" spc="35" dirty="0">
                <a:solidFill>
                  <a:srgbClr val="343435"/>
                </a:solidFill>
                <a:latin typeface="宋体"/>
                <a:cs typeface="宋体"/>
              </a:rPr>
              <a:t>意义</a:t>
            </a:r>
            <a:endParaRPr sz="2200" dirty="0">
              <a:latin typeface="宋体"/>
              <a:cs typeface="宋体"/>
            </a:endParaRPr>
          </a:p>
          <a:p>
            <a:pPr marL="12700" marR="5080" indent="278765">
              <a:lnSpc>
                <a:spcPct val="166700"/>
              </a:lnSpc>
              <a:spcBef>
                <a:spcPts val="1350"/>
              </a:spcBef>
            </a:pPr>
            <a:r>
              <a:rPr sz="1100" spc="-15" dirty="0" err="1">
                <a:solidFill>
                  <a:srgbClr val="231F20"/>
                </a:solidFill>
                <a:latin typeface="宋体"/>
                <a:cs typeface="宋体"/>
              </a:rPr>
              <a:t>好的规划是成功的开始，古语讲，凡事“预则立，不预则废</a:t>
            </a:r>
            <a:r>
              <a:rPr sz="1100" spc="-15" dirty="0" smtClean="0">
                <a:solidFill>
                  <a:srgbClr val="231F20"/>
                </a:solidFill>
                <a:latin typeface="宋体"/>
                <a:cs typeface="宋体"/>
              </a:rPr>
              <a:t>”。</a:t>
            </a:r>
            <a:endParaRPr lang="en-US" sz="1100" spc="-15" dirty="0" smtClean="0">
              <a:solidFill>
                <a:srgbClr val="231F20"/>
              </a:solidFill>
              <a:latin typeface="宋体"/>
              <a:cs typeface="宋体"/>
            </a:endParaRPr>
          </a:p>
          <a:p>
            <a:pPr marL="12700" marR="5080" indent="278765">
              <a:lnSpc>
                <a:spcPct val="166700"/>
              </a:lnSpc>
              <a:spcBef>
                <a:spcPts val="1350"/>
              </a:spcBef>
            </a:pPr>
            <a:r>
              <a:rPr sz="1100" spc="-15" dirty="0" smtClean="0">
                <a:solidFill>
                  <a:srgbClr val="231F20"/>
                </a:solidFill>
                <a:latin typeface="宋体"/>
                <a:cs typeface="宋体"/>
              </a:rPr>
              <a:t>  </a:t>
            </a:r>
            <a:r>
              <a:rPr sz="1100" spc="-15" dirty="0" err="1">
                <a:solidFill>
                  <a:srgbClr val="231F20"/>
                </a:solidFill>
                <a:latin typeface="宋体"/>
                <a:cs typeface="宋体"/>
              </a:rPr>
              <a:t>第一，激发学习动力。通过生涯规划帮助学生明确未来目标，形成内驱力，</a:t>
            </a:r>
            <a:r>
              <a:rPr sz="1100" spc="-15" dirty="0" err="1" smtClean="0">
                <a:solidFill>
                  <a:srgbClr val="231F20"/>
                </a:solidFill>
                <a:latin typeface="宋体"/>
                <a:cs typeface="宋体"/>
              </a:rPr>
              <a:t>激发学生学习积极性</a:t>
            </a:r>
            <a:r>
              <a:rPr sz="1100" spc="-15" dirty="0" err="1">
                <a:solidFill>
                  <a:srgbClr val="231F20"/>
                </a:solidFill>
                <a:latin typeface="宋体"/>
                <a:cs typeface="宋体"/>
              </a:rPr>
              <a:t>，促进学生成绩提升</a:t>
            </a:r>
            <a:r>
              <a:rPr sz="1100" spc="-15" dirty="0">
                <a:solidFill>
                  <a:srgbClr val="231F20"/>
                </a:solidFill>
                <a:latin typeface="宋体"/>
                <a:cs typeface="宋体"/>
              </a:rPr>
              <a:t>。  </a:t>
            </a:r>
            <a:endParaRPr lang="en-US" sz="1100" spc="-15" dirty="0" smtClean="0">
              <a:solidFill>
                <a:srgbClr val="231F20"/>
              </a:solidFill>
              <a:latin typeface="宋体"/>
              <a:cs typeface="宋体"/>
            </a:endParaRPr>
          </a:p>
          <a:p>
            <a:pPr marL="12700" marR="5080" indent="278765">
              <a:lnSpc>
                <a:spcPct val="166700"/>
              </a:lnSpc>
              <a:spcBef>
                <a:spcPts val="1350"/>
              </a:spcBef>
            </a:pPr>
            <a:r>
              <a:rPr sz="1100" spc="-15" dirty="0" smtClean="0">
                <a:solidFill>
                  <a:srgbClr val="231F20"/>
                </a:solidFill>
                <a:latin typeface="宋体"/>
                <a:cs typeface="宋体"/>
              </a:rPr>
              <a:t>第二</a:t>
            </a:r>
            <a:r>
              <a:rPr sz="1100" spc="-15" dirty="0">
                <a:solidFill>
                  <a:srgbClr val="231F20"/>
                </a:solidFill>
                <a:latin typeface="宋体"/>
                <a:cs typeface="宋体"/>
              </a:rPr>
              <a:t>，树立人生目标。生涯规划帮助学生明确自身的专业、志向、兴趣、价值观、能力，让梦想</a:t>
            </a:r>
            <a:r>
              <a:rPr sz="1100" spc="-15" dirty="0" smtClean="0">
                <a:solidFill>
                  <a:srgbClr val="231F20"/>
                </a:solidFill>
                <a:latin typeface="宋体"/>
                <a:cs typeface="宋体"/>
              </a:rPr>
              <a:t>、理想</a:t>
            </a:r>
            <a:r>
              <a:rPr sz="1100" spc="-15" dirty="0">
                <a:solidFill>
                  <a:srgbClr val="231F20"/>
                </a:solidFill>
                <a:latin typeface="宋体"/>
                <a:cs typeface="宋体"/>
              </a:rPr>
              <a:t>、未来职业方向更清晰，为实现人生目标找准方向并做出行动</a:t>
            </a:r>
            <a:r>
              <a:rPr sz="1100" spc="-15" dirty="0" smtClean="0">
                <a:solidFill>
                  <a:srgbClr val="231F20"/>
                </a:solidFill>
                <a:latin typeface="宋体"/>
                <a:cs typeface="宋体"/>
              </a:rPr>
              <a:t>。</a:t>
            </a:r>
            <a:endParaRPr lang="en-US" sz="1100" spc="-15" dirty="0" smtClean="0">
              <a:solidFill>
                <a:srgbClr val="231F20"/>
              </a:solidFill>
              <a:latin typeface="宋体"/>
              <a:cs typeface="宋体"/>
            </a:endParaRPr>
          </a:p>
          <a:p>
            <a:pPr marL="12700" marR="5080" indent="278765">
              <a:lnSpc>
                <a:spcPct val="166700"/>
              </a:lnSpc>
              <a:spcBef>
                <a:spcPts val="1350"/>
              </a:spcBef>
            </a:pPr>
            <a:r>
              <a:rPr sz="1100" spc="-15" dirty="0" err="1" smtClean="0">
                <a:solidFill>
                  <a:srgbClr val="231F20"/>
                </a:solidFill>
                <a:latin typeface="宋体"/>
                <a:cs typeface="宋体"/>
              </a:rPr>
              <a:t>第三</a:t>
            </a:r>
            <a:r>
              <a:rPr sz="1100" spc="-15" dirty="0" err="1">
                <a:solidFill>
                  <a:srgbClr val="231F20"/>
                </a:solidFill>
                <a:latin typeface="宋体"/>
                <a:cs typeface="宋体"/>
              </a:rPr>
              <a:t>，培养心理素养。在生涯规划进行时，不断鼓励学生正确面对困难，树立信心，</a:t>
            </a:r>
            <a:r>
              <a:rPr sz="1100" spc="-15" dirty="0" err="1" smtClean="0">
                <a:solidFill>
                  <a:srgbClr val="231F20"/>
                </a:solidFill>
                <a:latin typeface="宋体"/>
                <a:cs typeface="宋体"/>
              </a:rPr>
              <a:t>对学生各方面心理素养具有提升作用</a:t>
            </a:r>
            <a:r>
              <a:rPr sz="1100" spc="-15" dirty="0">
                <a:solidFill>
                  <a:srgbClr val="231F20"/>
                </a:solidFill>
                <a:latin typeface="宋体"/>
                <a:cs typeface="宋体"/>
              </a:rPr>
              <a:t>。  第四，提升成功机会。生涯设计的目的绝不仅是帮助个人按照自己的资历条件找到一份合适的工作，更重要的是帮助个人真正了解自己，为自己定下事业大计，筹划未来，</a:t>
            </a:r>
            <a:r>
              <a:rPr sz="1100" spc="-15" dirty="0" smtClean="0">
                <a:solidFill>
                  <a:srgbClr val="231F20"/>
                </a:solidFill>
                <a:latin typeface="宋体"/>
                <a:cs typeface="宋体"/>
              </a:rPr>
              <a:t>拟定一生的发展方向</a:t>
            </a:r>
            <a:r>
              <a:rPr sz="1100" spc="-15" dirty="0">
                <a:solidFill>
                  <a:srgbClr val="231F20"/>
                </a:solidFill>
                <a:latin typeface="宋体"/>
                <a:cs typeface="宋体"/>
              </a:rPr>
              <a:t>，根据主客观条件设计出合理可行的职业生涯发展方向，对未来更有信心，实现人生目标。</a:t>
            </a:r>
          </a:p>
        </p:txBody>
      </p:sp>
      <p:sp>
        <p:nvSpPr>
          <p:cNvPr id="7" name="object 7"/>
          <p:cNvSpPr/>
          <p:nvPr/>
        </p:nvSpPr>
        <p:spPr>
          <a:xfrm>
            <a:off x="828001" y="6120219"/>
            <a:ext cx="42545" cy="345440"/>
          </a:xfrm>
          <a:custGeom>
            <a:avLst/>
            <a:gdLst/>
            <a:ahLst/>
            <a:cxnLst/>
            <a:rect l="l" t="t" r="r" b="b"/>
            <a:pathLst>
              <a:path w="42544" h="345439">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a:endParaRPr/>
          </a:p>
        </p:txBody>
      </p:sp>
      <p:sp>
        <p:nvSpPr>
          <p:cNvPr id="8" name="object 8"/>
          <p:cNvSpPr/>
          <p:nvPr/>
        </p:nvSpPr>
        <p:spPr>
          <a:xfrm>
            <a:off x="870356" y="6120219"/>
            <a:ext cx="71755" cy="345440"/>
          </a:xfrm>
          <a:custGeom>
            <a:avLst/>
            <a:gdLst/>
            <a:ahLst/>
            <a:cxnLst/>
            <a:rect l="l" t="t" r="r" b="b"/>
            <a:pathLst>
              <a:path w="71755" h="345439">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
        <p:nvSpPr>
          <p:cNvPr id="9" name="object 9"/>
          <p:cNvSpPr txBox="1"/>
          <p:nvPr/>
        </p:nvSpPr>
        <p:spPr>
          <a:xfrm>
            <a:off x="596252" y="403689"/>
            <a:ext cx="5315598" cy="1152367"/>
          </a:xfrm>
          <a:prstGeom prst="rect">
            <a:avLst/>
          </a:prstGeom>
        </p:spPr>
        <p:txBody>
          <a:bodyPr vert="horz" wrap="square" lIns="0" tIns="0" rIns="0" bIns="0" rtlCol="0">
            <a:spAutoFit/>
          </a:bodyPr>
          <a:lstStyle/>
          <a:p>
            <a:pPr marL="12700" marR="5080" indent="639445" algn="ctr">
              <a:lnSpc>
                <a:spcPct val="155600"/>
              </a:lnSpc>
            </a:pPr>
            <a:r>
              <a:rPr sz="2400" b="1" spc="-195" dirty="0">
                <a:solidFill>
                  <a:srgbClr val="FFFFFF"/>
                </a:solidFill>
                <a:latin typeface="Microsoft JhengHei"/>
                <a:cs typeface="Microsoft JhengHei"/>
              </a:rPr>
              <a:t>东师理想“1+X”</a:t>
            </a:r>
            <a:r>
              <a:rPr sz="2400" b="1" spc="-195" dirty="0" smtClean="0">
                <a:solidFill>
                  <a:srgbClr val="FFFFFF"/>
                </a:solidFill>
                <a:latin typeface="Microsoft JhengHei"/>
                <a:cs typeface="Microsoft JhengHei"/>
              </a:rPr>
              <a:t>生涯规划指导</a:t>
            </a:r>
            <a:endParaRPr lang="en-US" sz="2400" b="1" spc="-195" dirty="0" smtClean="0">
              <a:solidFill>
                <a:srgbClr val="FFFFFF"/>
              </a:solidFill>
              <a:latin typeface="Microsoft JhengHei"/>
              <a:cs typeface="Microsoft JhengHei"/>
            </a:endParaRPr>
          </a:p>
          <a:p>
            <a:pPr marL="12700" marR="5080" indent="639445" algn="ctr">
              <a:lnSpc>
                <a:spcPct val="155600"/>
              </a:lnSpc>
            </a:pPr>
            <a:r>
              <a:rPr lang="zh-CN" altLang="en-US" sz="2400" b="1" spc="-195" dirty="0" smtClean="0">
                <a:solidFill>
                  <a:srgbClr val="FFFFFF"/>
                </a:solidFill>
                <a:latin typeface="Microsoft JhengHei"/>
                <a:cs typeface="Microsoft JhengHei"/>
              </a:rPr>
              <a:t>试点</a:t>
            </a:r>
            <a:r>
              <a:rPr lang="zh-CN" altLang="en-US" sz="2400" b="1" spc="-195" dirty="0">
                <a:solidFill>
                  <a:srgbClr val="FFFFFF"/>
                </a:solidFill>
                <a:latin typeface="Microsoft JhengHei"/>
                <a:cs typeface="Microsoft JhengHei"/>
              </a:rPr>
              <a:t>院校申请与师资</a:t>
            </a:r>
            <a:r>
              <a:rPr lang="zh-CN" altLang="en-US" sz="2400" b="1" spc="-195" dirty="0" smtClean="0">
                <a:solidFill>
                  <a:srgbClr val="FFFFFF"/>
                </a:solidFill>
                <a:latin typeface="Microsoft JhengHei"/>
                <a:cs typeface="Microsoft JhengHei"/>
              </a:rPr>
              <a:t>培训介绍</a:t>
            </a:r>
            <a:endParaRPr sz="2400" b="1" spc="-195" dirty="0">
              <a:solidFill>
                <a:srgbClr val="FFFFFF"/>
              </a:solidFill>
              <a:latin typeface="Microsoft JhengHei"/>
              <a:cs typeface="Microsoft JhengHei"/>
            </a:endParaRPr>
          </a:p>
        </p:txBody>
      </p:sp>
      <p:sp>
        <p:nvSpPr>
          <p:cNvPr id="10" name="object 10"/>
          <p:cNvSpPr/>
          <p:nvPr/>
        </p:nvSpPr>
        <p:spPr>
          <a:xfrm>
            <a:off x="0" y="0"/>
            <a:ext cx="828001" cy="83164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96252" y="1052779"/>
            <a:ext cx="225691" cy="22569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977380" y="369570"/>
            <a:ext cx="582612" cy="81534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375400" y="379933"/>
            <a:ext cx="388620" cy="38862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3263" y="1474049"/>
            <a:ext cx="616585" cy="271145"/>
          </a:xfrm>
          <a:custGeom>
            <a:avLst/>
            <a:gdLst/>
            <a:ahLst/>
            <a:cxnLst/>
            <a:rect l="l" t="t" r="r" b="b"/>
            <a:pathLst>
              <a:path w="616585" h="271144">
                <a:moveTo>
                  <a:pt x="480910" y="0"/>
                </a:moveTo>
                <a:lnTo>
                  <a:pt x="135470" y="0"/>
                </a:lnTo>
                <a:lnTo>
                  <a:pt x="92769" y="6935"/>
                </a:lnTo>
                <a:lnTo>
                  <a:pt x="55596" y="26225"/>
                </a:lnTo>
                <a:lnTo>
                  <a:pt x="26226" y="55593"/>
                </a:lnTo>
                <a:lnTo>
                  <a:pt x="6935" y="92763"/>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 name="object 3"/>
          <p:cNvSpPr txBox="1"/>
          <p:nvPr/>
        </p:nvSpPr>
        <p:spPr>
          <a:xfrm>
            <a:off x="960784" y="777639"/>
            <a:ext cx="4987925" cy="394970"/>
          </a:xfrm>
          <a:prstGeom prst="rect">
            <a:avLst/>
          </a:prstGeom>
        </p:spPr>
        <p:txBody>
          <a:bodyPr vert="horz" wrap="square" lIns="0" tIns="0" rIns="0" bIns="0" rtlCol="0">
            <a:spAutoFit/>
          </a:bodyPr>
          <a:lstStyle/>
          <a:p>
            <a:pPr marL="12700">
              <a:lnSpc>
                <a:spcPct val="100000"/>
              </a:lnSpc>
            </a:pPr>
            <a:r>
              <a:rPr sz="2200" spc="-10" dirty="0">
                <a:solidFill>
                  <a:srgbClr val="343435"/>
                </a:solidFill>
                <a:latin typeface="宋体"/>
                <a:cs typeface="宋体"/>
              </a:rPr>
              <a:t>《</a:t>
            </a:r>
            <a:r>
              <a:rPr sz="2200" spc="35" dirty="0">
                <a:solidFill>
                  <a:srgbClr val="343435"/>
                </a:solidFill>
                <a:latin typeface="宋体"/>
                <a:cs typeface="宋体"/>
              </a:rPr>
              <a:t>生涯规划指</a:t>
            </a:r>
            <a:r>
              <a:rPr sz="2200" spc="-10" dirty="0">
                <a:solidFill>
                  <a:srgbClr val="343435"/>
                </a:solidFill>
                <a:latin typeface="宋体"/>
                <a:cs typeface="宋体"/>
              </a:rPr>
              <a:t>导</a:t>
            </a:r>
            <a:r>
              <a:rPr sz="2200" spc="-1040" dirty="0">
                <a:solidFill>
                  <a:srgbClr val="343435"/>
                </a:solidFill>
                <a:latin typeface="宋体"/>
                <a:cs typeface="宋体"/>
              </a:rPr>
              <a:t>》</a:t>
            </a:r>
            <a:r>
              <a:rPr sz="2200" spc="35" dirty="0">
                <a:solidFill>
                  <a:srgbClr val="343435"/>
                </a:solidFill>
                <a:latin typeface="宋体"/>
                <a:cs typeface="宋体"/>
              </a:rPr>
              <a:t>职业技能等级证书标准</a:t>
            </a:r>
            <a:endParaRPr sz="2200">
              <a:latin typeface="宋体"/>
              <a:cs typeface="宋体"/>
            </a:endParaRPr>
          </a:p>
        </p:txBody>
      </p:sp>
      <p:sp>
        <p:nvSpPr>
          <p:cNvPr id="4" name="object 4"/>
          <p:cNvSpPr/>
          <p:nvPr/>
        </p:nvSpPr>
        <p:spPr>
          <a:xfrm>
            <a:off x="828001" y="751852"/>
            <a:ext cx="42545" cy="345440"/>
          </a:xfrm>
          <a:custGeom>
            <a:avLst/>
            <a:gdLst/>
            <a:ahLst/>
            <a:cxnLst/>
            <a:rect l="l" t="t" r="r" b="b"/>
            <a:pathLst>
              <a:path w="42544" h="345440">
                <a:moveTo>
                  <a:pt x="0" y="345236"/>
                </a:moveTo>
                <a:lnTo>
                  <a:pt x="42354" y="345236"/>
                </a:lnTo>
                <a:lnTo>
                  <a:pt x="42354" y="0"/>
                </a:lnTo>
                <a:lnTo>
                  <a:pt x="0" y="0"/>
                </a:lnTo>
                <a:lnTo>
                  <a:pt x="0" y="345236"/>
                </a:lnTo>
                <a:close/>
              </a:path>
            </a:pathLst>
          </a:custGeom>
          <a:solidFill>
            <a:srgbClr val="0077C0"/>
          </a:solidFill>
        </p:spPr>
        <p:txBody>
          <a:bodyPr wrap="square" lIns="0" tIns="0" rIns="0" bIns="0" rtlCol="0"/>
          <a:lstStyle/>
          <a:p>
            <a:endParaRPr/>
          </a:p>
        </p:txBody>
      </p:sp>
      <p:sp>
        <p:nvSpPr>
          <p:cNvPr id="5" name="object 5"/>
          <p:cNvSpPr/>
          <p:nvPr/>
        </p:nvSpPr>
        <p:spPr>
          <a:xfrm>
            <a:off x="870356" y="751852"/>
            <a:ext cx="71755" cy="345440"/>
          </a:xfrm>
          <a:custGeom>
            <a:avLst/>
            <a:gdLst/>
            <a:ahLst/>
            <a:cxnLst/>
            <a:rect l="l" t="t" r="r" b="b"/>
            <a:pathLst>
              <a:path w="71755" h="345440">
                <a:moveTo>
                  <a:pt x="71158" y="345236"/>
                </a:moveTo>
                <a:lnTo>
                  <a:pt x="0" y="345236"/>
                </a:lnTo>
                <a:lnTo>
                  <a:pt x="0" y="0"/>
                </a:lnTo>
                <a:lnTo>
                  <a:pt x="71158" y="0"/>
                </a:lnTo>
                <a:lnTo>
                  <a:pt x="71158" y="345236"/>
                </a:lnTo>
                <a:close/>
              </a:path>
            </a:pathLst>
          </a:custGeom>
          <a:solidFill>
            <a:srgbClr val="0077C0"/>
          </a:solidFill>
        </p:spPr>
        <p:txBody>
          <a:bodyPr wrap="square" lIns="0" tIns="0" rIns="0" bIns="0" rtlCol="0"/>
          <a:lstStyle/>
          <a:p>
            <a:endParaRPr/>
          </a:p>
        </p:txBody>
      </p:sp>
      <p:sp>
        <p:nvSpPr>
          <p:cNvPr id="6" name="object 6"/>
          <p:cNvSpPr/>
          <p:nvPr/>
        </p:nvSpPr>
        <p:spPr>
          <a:xfrm>
            <a:off x="3662989" y="8286121"/>
            <a:ext cx="1258570" cy="784860"/>
          </a:xfrm>
          <a:custGeom>
            <a:avLst/>
            <a:gdLst/>
            <a:ahLst/>
            <a:cxnLst/>
            <a:rect l="l" t="t" r="r" b="b"/>
            <a:pathLst>
              <a:path w="1258570" h="784859">
                <a:moveTo>
                  <a:pt x="630021" y="0"/>
                </a:moveTo>
                <a:lnTo>
                  <a:pt x="628027" y="990"/>
                </a:lnTo>
                <a:lnTo>
                  <a:pt x="627631" y="7785"/>
                </a:lnTo>
                <a:lnTo>
                  <a:pt x="626973" y="14046"/>
                </a:lnTo>
                <a:lnTo>
                  <a:pt x="626860" y="48879"/>
                </a:lnTo>
                <a:lnTo>
                  <a:pt x="626793" y="138633"/>
                </a:lnTo>
                <a:lnTo>
                  <a:pt x="627329" y="177977"/>
                </a:lnTo>
                <a:lnTo>
                  <a:pt x="626512" y="188425"/>
                </a:lnTo>
                <a:lnTo>
                  <a:pt x="623317" y="196481"/>
                </a:lnTo>
                <a:lnTo>
                  <a:pt x="617372" y="202595"/>
                </a:lnTo>
                <a:lnTo>
                  <a:pt x="608304" y="207213"/>
                </a:lnTo>
                <a:lnTo>
                  <a:pt x="596745" y="211920"/>
                </a:lnTo>
                <a:lnTo>
                  <a:pt x="585373" y="217119"/>
                </a:lnTo>
                <a:lnTo>
                  <a:pt x="574084" y="222536"/>
                </a:lnTo>
                <a:lnTo>
                  <a:pt x="0" y="490956"/>
                </a:lnTo>
                <a:lnTo>
                  <a:pt x="5029" y="497217"/>
                </a:lnTo>
                <a:lnTo>
                  <a:pt x="12128" y="500430"/>
                </a:lnTo>
                <a:lnTo>
                  <a:pt x="52449" y="520020"/>
                </a:lnTo>
                <a:lnTo>
                  <a:pt x="533704" y="744588"/>
                </a:lnTo>
                <a:lnTo>
                  <a:pt x="579251" y="767140"/>
                </a:lnTo>
                <a:lnTo>
                  <a:pt x="602536" y="777292"/>
                </a:lnTo>
                <a:lnTo>
                  <a:pt x="626922" y="784834"/>
                </a:lnTo>
                <a:lnTo>
                  <a:pt x="633082" y="784732"/>
                </a:lnTo>
                <a:lnTo>
                  <a:pt x="638416" y="781989"/>
                </a:lnTo>
                <a:lnTo>
                  <a:pt x="1213319" y="513918"/>
                </a:lnTo>
                <a:lnTo>
                  <a:pt x="1224869" y="508961"/>
                </a:lnTo>
                <a:lnTo>
                  <a:pt x="1237114" y="503508"/>
                </a:lnTo>
                <a:lnTo>
                  <a:pt x="1248686" y="496853"/>
                </a:lnTo>
                <a:lnTo>
                  <a:pt x="1258214" y="488289"/>
                </a:lnTo>
                <a:lnTo>
                  <a:pt x="1256499" y="480758"/>
                </a:lnTo>
                <a:lnTo>
                  <a:pt x="1246035" y="480110"/>
                </a:lnTo>
                <a:lnTo>
                  <a:pt x="1240205" y="477672"/>
                </a:lnTo>
                <a:lnTo>
                  <a:pt x="1225075" y="471000"/>
                </a:lnTo>
                <a:lnTo>
                  <a:pt x="1210135" y="463929"/>
                </a:lnTo>
                <a:lnTo>
                  <a:pt x="1195257" y="456732"/>
                </a:lnTo>
                <a:lnTo>
                  <a:pt x="1180312" y="449681"/>
                </a:lnTo>
                <a:lnTo>
                  <a:pt x="655980" y="204520"/>
                </a:lnTo>
                <a:lnTo>
                  <a:pt x="634745" y="172173"/>
                </a:lnTo>
                <a:lnTo>
                  <a:pt x="635097" y="131079"/>
                </a:lnTo>
                <a:lnTo>
                  <a:pt x="635301" y="89979"/>
                </a:lnTo>
                <a:lnTo>
                  <a:pt x="635138" y="48879"/>
                </a:lnTo>
                <a:lnTo>
                  <a:pt x="634390" y="7785"/>
                </a:lnTo>
                <a:lnTo>
                  <a:pt x="631545" y="495"/>
                </a:lnTo>
                <a:lnTo>
                  <a:pt x="630021" y="0"/>
                </a:lnTo>
                <a:close/>
              </a:path>
            </a:pathLst>
          </a:custGeom>
          <a:solidFill>
            <a:srgbClr val="0091CE"/>
          </a:solidFill>
        </p:spPr>
        <p:txBody>
          <a:bodyPr wrap="square" lIns="0" tIns="0" rIns="0" bIns="0" rtlCol="0"/>
          <a:lstStyle/>
          <a:p>
            <a:endParaRPr/>
          </a:p>
        </p:txBody>
      </p:sp>
      <p:sp>
        <p:nvSpPr>
          <p:cNvPr id="7" name="object 7"/>
          <p:cNvSpPr/>
          <p:nvPr/>
        </p:nvSpPr>
        <p:spPr>
          <a:xfrm>
            <a:off x="4292991" y="7739977"/>
            <a:ext cx="1261745" cy="786130"/>
          </a:xfrm>
          <a:custGeom>
            <a:avLst/>
            <a:gdLst/>
            <a:ahLst/>
            <a:cxnLst/>
            <a:rect l="l" t="t" r="r" b="b"/>
            <a:pathLst>
              <a:path w="1261745" h="786129">
                <a:moveTo>
                  <a:pt x="630034" y="0"/>
                </a:moveTo>
                <a:lnTo>
                  <a:pt x="629951" y="94154"/>
                </a:lnTo>
                <a:lnTo>
                  <a:pt x="630091" y="135634"/>
                </a:lnTo>
                <a:lnTo>
                  <a:pt x="630682" y="180835"/>
                </a:lnTo>
                <a:lnTo>
                  <a:pt x="629796" y="190333"/>
                </a:lnTo>
                <a:lnTo>
                  <a:pt x="626654" y="197350"/>
                </a:lnTo>
                <a:lnTo>
                  <a:pt x="621186" y="202668"/>
                </a:lnTo>
                <a:lnTo>
                  <a:pt x="613321" y="207073"/>
                </a:lnTo>
                <a:lnTo>
                  <a:pt x="0" y="493979"/>
                </a:lnTo>
                <a:lnTo>
                  <a:pt x="577164" y="764108"/>
                </a:lnTo>
                <a:lnTo>
                  <a:pt x="602581" y="776930"/>
                </a:lnTo>
                <a:lnTo>
                  <a:pt x="615699" y="782472"/>
                </a:lnTo>
                <a:lnTo>
                  <a:pt x="629589" y="786104"/>
                </a:lnTo>
                <a:lnTo>
                  <a:pt x="633183" y="785583"/>
                </a:lnTo>
                <a:lnTo>
                  <a:pt x="636422" y="784034"/>
                </a:lnTo>
                <a:lnTo>
                  <a:pt x="1251229" y="500087"/>
                </a:lnTo>
                <a:lnTo>
                  <a:pt x="1258227" y="497611"/>
                </a:lnTo>
                <a:lnTo>
                  <a:pt x="1260995" y="490029"/>
                </a:lnTo>
                <a:lnTo>
                  <a:pt x="1261300" y="488048"/>
                </a:lnTo>
                <a:lnTo>
                  <a:pt x="1260716" y="486371"/>
                </a:lnTo>
                <a:lnTo>
                  <a:pt x="1259205" y="485038"/>
                </a:lnTo>
                <a:lnTo>
                  <a:pt x="1238592" y="474256"/>
                </a:lnTo>
                <a:lnTo>
                  <a:pt x="1217612" y="464235"/>
                </a:lnTo>
                <a:lnTo>
                  <a:pt x="660946" y="205981"/>
                </a:lnTo>
                <a:lnTo>
                  <a:pt x="649582" y="199183"/>
                </a:lnTo>
                <a:lnTo>
                  <a:pt x="642339" y="190868"/>
                </a:lnTo>
                <a:lnTo>
                  <a:pt x="638598" y="180495"/>
                </a:lnTo>
                <a:lnTo>
                  <a:pt x="637743" y="167525"/>
                </a:lnTo>
                <a:lnTo>
                  <a:pt x="638383" y="130846"/>
                </a:lnTo>
                <a:lnTo>
                  <a:pt x="638481" y="90427"/>
                </a:lnTo>
                <a:lnTo>
                  <a:pt x="638287" y="57458"/>
                </a:lnTo>
                <a:lnTo>
                  <a:pt x="637921" y="20764"/>
                </a:lnTo>
                <a:lnTo>
                  <a:pt x="638313" y="14917"/>
                </a:lnTo>
                <a:lnTo>
                  <a:pt x="638378" y="8910"/>
                </a:lnTo>
                <a:lnTo>
                  <a:pt x="636242" y="3639"/>
                </a:lnTo>
                <a:lnTo>
                  <a:pt x="630034" y="0"/>
                </a:lnTo>
                <a:close/>
              </a:path>
            </a:pathLst>
          </a:custGeom>
          <a:solidFill>
            <a:srgbClr val="0077C0"/>
          </a:solidFill>
        </p:spPr>
        <p:txBody>
          <a:bodyPr wrap="square" lIns="0" tIns="0" rIns="0" bIns="0" rtlCol="0"/>
          <a:lstStyle/>
          <a:p>
            <a:endParaRPr/>
          </a:p>
        </p:txBody>
      </p:sp>
      <p:sp>
        <p:nvSpPr>
          <p:cNvPr id="8" name="object 8"/>
          <p:cNvSpPr/>
          <p:nvPr/>
        </p:nvSpPr>
        <p:spPr>
          <a:xfrm>
            <a:off x="3033561" y="9031136"/>
            <a:ext cx="1257935" cy="586740"/>
          </a:xfrm>
          <a:custGeom>
            <a:avLst/>
            <a:gdLst/>
            <a:ahLst/>
            <a:cxnLst/>
            <a:rect l="l" t="t" r="r" b="b"/>
            <a:pathLst>
              <a:path w="1257935" h="586740">
                <a:moveTo>
                  <a:pt x="628459" y="0"/>
                </a:moveTo>
                <a:lnTo>
                  <a:pt x="624243" y="2158"/>
                </a:lnTo>
                <a:lnTo>
                  <a:pt x="620102" y="4457"/>
                </a:lnTo>
                <a:lnTo>
                  <a:pt x="0" y="293979"/>
                </a:lnTo>
                <a:lnTo>
                  <a:pt x="1739" y="299935"/>
                </a:lnTo>
                <a:lnTo>
                  <a:pt x="7073" y="301523"/>
                </a:lnTo>
                <a:lnTo>
                  <a:pt x="11861" y="303936"/>
                </a:lnTo>
                <a:lnTo>
                  <a:pt x="33555" y="314569"/>
                </a:lnTo>
                <a:lnTo>
                  <a:pt x="526402" y="542594"/>
                </a:lnTo>
                <a:lnTo>
                  <a:pt x="575487" y="566281"/>
                </a:lnTo>
                <a:lnTo>
                  <a:pt x="600372" y="577372"/>
                </a:lnTo>
                <a:lnTo>
                  <a:pt x="626021" y="586701"/>
                </a:lnTo>
                <a:lnTo>
                  <a:pt x="631507" y="586587"/>
                </a:lnTo>
                <a:lnTo>
                  <a:pt x="636663" y="584961"/>
                </a:lnTo>
                <a:lnTo>
                  <a:pt x="641489" y="582612"/>
                </a:lnTo>
                <a:lnTo>
                  <a:pt x="691517" y="558764"/>
                </a:lnTo>
                <a:lnTo>
                  <a:pt x="1103503" y="367868"/>
                </a:lnTo>
                <a:lnTo>
                  <a:pt x="1179385" y="331525"/>
                </a:lnTo>
                <a:lnTo>
                  <a:pt x="1217135" y="312888"/>
                </a:lnTo>
                <a:lnTo>
                  <a:pt x="1254620" y="293839"/>
                </a:lnTo>
                <a:lnTo>
                  <a:pt x="1256017" y="292480"/>
                </a:lnTo>
                <a:lnTo>
                  <a:pt x="1257428" y="292480"/>
                </a:lnTo>
                <a:lnTo>
                  <a:pt x="1205695" y="263958"/>
                </a:lnTo>
                <a:lnTo>
                  <a:pt x="678815" y="20383"/>
                </a:lnTo>
                <a:lnTo>
                  <a:pt x="654537" y="8062"/>
                </a:lnTo>
                <a:lnTo>
                  <a:pt x="641933" y="2922"/>
                </a:lnTo>
                <a:lnTo>
                  <a:pt x="628459" y="0"/>
                </a:lnTo>
                <a:close/>
              </a:path>
              <a:path w="1257935" h="586740">
                <a:moveTo>
                  <a:pt x="1257428" y="292480"/>
                </a:moveTo>
                <a:lnTo>
                  <a:pt x="1256017" y="292480"/>
                </a:lnTo>
                <a:lnTo>
                  <a:pt x="1257477" y="293319"/>
                </a:lnTo>
                <a:lnTo>
                  <a:pt x="1257428" y="292480"/>
                </a:lnTo>
                <a:close/>
              </a:path>
            </a:pathLst>
          </a:custGeom>
          <a:solidFill>
            <a:srgbClr val="24AFDD"/>
          </a:solidFill>
        </p:spPr>
        <p:txBody>
          <a:bodyPr wrap="square" lIns="0" tIns="0" rIns="0" bIns="0" rtlCol="0"/>
          <a:lstStyle/>
          <a:p>
            <a:endParaRPr/>
          </a:p>
        </p:txBody>
      </p:sp>
      <p:sp>
        <p:nvSpPr>
          <p:cNvPr id="9" name="object 9"/>
          <p:cNvSpPr/>
          <p:nvPr/>
        </p:nvSpPr>
        <p:spPr>
          <a:xfrm>
            <a:off x="4775850" y="7474077"/>
            <a:ext cx="975994" cy="751840"/>
          </a:xfrm>
          <a:custGeom>
            <a:avLst/>
            <a:gdLst/>
            <a:ahLst/>
            <a:cxnLst/>
            <a:rect l="l" t="t" r="r" b="b"/>
            <a:pathLst>
              <a:path w="975995" h="751840">
                <a:moveTo>
                  <a:pt x="441159" y="0"/>
                </a:moveTo>
                <a:lnTo>
                  <a:pt x="0" y="197408"/>
                </a:lnTo>
                <a:lnTo>
                  <a:pt x="144386" y="264579"/>
                </a:lnTo>
                <a:lnTo>
                  <a:pt x="150152" y="269138"/>
                </a:lnTo>
                <a:lnTo>
                  <a:pt x="147866" y="275577"/>
                </a:lnTo>
                <a:lnTo>
                  <a:pt x="147987" y="407203"/>
                </a:lnTo>
                <a:lnTo>
                  <a:pt x="147701" y="458762"/>
                </a:lnTo>
                <a:lnTo>
                  <a:pt x="150291" y="463651"/>
                </a:lnTo>
                <a:lnTo>
                  <a:pt x="739578" y="737816"/>
                </a:lnTo>
                <a:lnTo>
                  <a:pt x="756692" y="745174"/>
                </a:lnTo>
                <a:lnTo>
                  <a:pt x="774268" y="751535"/>
                </a:lnTo>
                <a:lnTo>
                  <a:pt x="774268" y="559447"/>
                </a:lnTo>
                <a:lnTo>
                  <a:pt x="901992" y="559447"/>
                </a:lnTo>
                <a:lnTo>
                  <a:pt x="441159" y="0"/>
                </a:lnTo>
                <a:close/>
              </a:path>
              <a:path w="975995" h="751840">
                <a:moveTo>
                  <a:pt x="901992" y="559447"/>
                </a:moveTo>
                <a:lnTo>
                  <a:pt x="774268" y="559447"/>
                </a:lnTo>
                <a:lnTo>
                  <a:pt x="975588" y="648792"/>
                </a:lnTo>
                <a:lnTo>
                  <a:pt x="901992" y="559447"/>
                </a:lnTo>
                <a:close/>
              </a:path>
            </a:pathLst>
          </a:custGeom>
          <a:solidFill>
            <a:srgbClr val="286B9A"/>
          </a:solidFill>
        </p:spPr>
        <p:txBody>
          <a:bodyPr wrap="square" lIns="0" tIns="0" rIns="0" bIns="0" rtlCol="0"/>
          <a:lstStyle/>
          <a:p>
            <a:endParaRPr/>
          </a:p>
        </p:txBody>
      </p:sp>
      <p:sp>
        <p:nvSpPr>
          <p:cNvPr id="10" name="object 10"/>
          <p:cNvSpPr/>
          <p:nvPr/>
        </p:nvSpPr>
        <p:spPr>
          <a:xfrm>
            <a:off x="3661450" y="8837250"/>
            <a:ext cx="634365" cy="484505"/>
          </a:xfrm>
          <a:custGeom>
            <a:avLst/>
            <a:gdLst/>
            <a:ahLst/>
            <a:cxnLst/>
            <a:rect l="l" t="t" r="r" b="b"/>
            <a:pathLst>
              <a:path w="634364" h="484504">
                <a:moveTo>
                  <a:pt x="8461" y="0"/>
                </a:moveTo>
                <a:lnTo>
                  <a:pt x="1546" y="595"/>
                </a:lnTo>
                <a:lnTo>
                  <a:pt x="234" y="47554"/>
                </a:lnTo>
                <a:lnTo>
                  <a:pt x="120" y="67718"/>
                </a:lnTo>
                <a:lnTo>
                  <a:pt x="0" y="97238"/>
                </a:lnTo>
                <a:lnTo>
                  <a:pt x="348" y="148983"/>
                </a:lnTo>
                <a:lnTo>
                  <a:pt x="568" y="193889"/>
                </a:lnTo>
                <a:lnTo>
                  <a:pt x="7118" y="197673"/>
                </a:lnTo>
                <a:lnTo>
                  <a:pt x="13644" y="201508"/>
                </a:lnTo>
                <a:lnTo>
                  <a:pt x="20229" y="205207"/>
                </a:lnTo>
                <a:lnTo>
                  <a:pt x="26958" y="208583"/>
                </a:lnTo>
                <a:lnTo>
                  <a:pt x="552459" y="451293"/>
                </a:lnTo>
                <a:lnTo>
                  <a:pt x="570853" y="460223"/>
                </a:lnTo>
                <a:lnTo>
                  <a:pt x="589143" y="469438"/>
                </a:lnTo>
                <a:lnTo>
                  <a:pt x="607795" y="477839"/>
                </a:lnTo>
                <a:lnTo>
                  <a:pt x="627275" y="484326"/>
                </a:lnTo>
                <a:lnTo>
                  <a:pt x="633053" y="480516"/>
                </a:lnTo>
                <a:lnTo>
                  <a:pt x="633587" y="474331"/>
                </a:lnTo>
                <a:lnTo>
                  <a:pt x="633844" y="425639"/>
                </a:lnTo>
                <a:lnTo>
                  <a:pt x="634126" y="382813"/>
                </a:lnTo>
                <a:lnTo>
                  <a:pt x="633942" y="339985"/>
                </a:lnTo>
                <a:lnTo>
                  <a:pt x="632787" y="297153"/>
                </a:lnTo>
                <a:lnTo>
                  <a:pt x="605443" y="274928"/>
                </a:lnTo>
                <a:lnTo>
                  <a:pt x="26844" y="7034"/>
                </a:lnTo>
                <a:lnTo>
                  <a:pt x="20950" y="4123"/>
                </a:lnTo>
                <a:lnTo>
                  <a:pt x="14876" y="1476"/>
                </a:lnTo>
                <a:lnTo>
                  <a:pt x="8461" y="0"/>
                </a:lnTo>
                <a:close/>
              </a:path>
            </a:pathLst>
          </a:custGeom>
          <a:solidFill>
            <a:srgbClr val="348CA9"/>
          </a:solidFill>
        </p:spPr>
        <p:txBody>
          <a:bodyPr wrap="square" lIns="0" tIns="0" rIns="0" bIns="0" rtlCol="0"/>
          <a:lstStyle/>
          <a:p>
            <a:endParaRPr/>
          </a:p>
        </p:txBody>
      </p:sp>
      <p:sp>
        <p:nvSpPr>
          <p:cNvPr id="11" name="object 11"/>
          <p:cNvSpPr/>
          <p:nvPr/>
        </p:nvSpPr>
        <p:spPr>
          <a:xfrm>
            <a:off x="3033203" y="9325111"/>
            <a:ext cx="626745" cy="347980"/>
          </a:xfrm>
          <a:custGeom>
            <a:avLst/>
            <a:gdLst/>
            <a:ahLst/>
            <a:cxnLst/>
            <a:rect l="l" t="t" r="r" b="b"/>
            <a:pathLst>
              <a:path w="626745" h="347979">
                <a:moveTo>
                  <a:pt x="355" y="0"/>
                </a:moveTo>
                <a:lnTo>
                  <a:pt x="0" y="56464"/>
                </a:lnTo>
                <a:lnTo>
                  <a:pt x="471690" y="278533"/>
                </a:lnTo>
                <a:lnTo>
                  <a:pt x="559854" y="318884"/>
                </a:lnTo>
                <a:lnTo>
                  <a:pt x="576159" y="326934"/>
                </a:lnTo>
                <a:lnTo>
                  <a:pt x="592335" y="335359"/>
                </a:lnTo>
                <a:lnTo>
                  <a:pt x="608962" y="342740"/>
                </a:lnTo>
                <a:lnTo>
                  <a:pt x="626617" y="347662"/>
                </a:lnTo>
                <a:lnTo>
                  <a:pt x="626656" y="290207"/>
                </a:lnTo>
                <a:lnTo>
                  <a:pt x="355" y="0"/>
                </a:lnTo>
                <a:close/>
              </a:path>
            </a:pathLst>
          </a:custGeom>
          <a:solidFill>
            <a:srgbClr val="348CA9"/>
          </a:solidFill>
        </p:spPr>
        <p:txBody>
          <a:bodyPr wrap="square" lIns="0" tIns="0" rIns="0" bIns="0" rtlCol="0"/>
          <a:lstStyle/>
          <a:p>
            <a:endParaRPr/>
          </a:p>
        </p:txBody>
      </p:sp>
      <p:sp>
        <p:nvSpPr>
          <p:cNvPr id="12" name="object 12"/>
          <p:cNvSpPr/>
          <p:nvPr/>
        </p:nvSpPr>
        <p:spPr>
          <a:xfrm>
            <a:off x="3661790" y="8777082"/>
            <a:ext cx="628015" cy="351155"/>
          </a:xfrm>
          <a:custGeom>
            <a:avLst/>
            <a:gdLst/>
            <a:ahLst/>
            <a:cxnLst/>
            <a:rect l="l" t="t" r="r" b="b"/>
            <a:pathLst>
              <a:path w="628014" h="351154">
                <a:moveTo>
                  <a:pt x="1203" y="0"/>
                </a:moveTo>
                <a:lnTo>
                  <a:pt x="301" y="15192"/>
                </a:lnTo>
                <a:lnTo>
                  <a:pt x="0" y="30384"/>
                </a:lnTo>
                <a:lnTo>
                  <a:pt x="303" y="45577"/>
                </a:lnTo>
                <a:lnTo>
                  <a:pt x="1216" y="60769"/>
                </a:lnTo>
                <a:lnTo>
                  <a:pt x="627884" y="350748"/>
                </a:lnTo>
                <a:lnTo>
                  <a:pt x="627592" y="290283"/>
                </a:lnTo>
                <a:lnTo>
                  <a:pt x="624239" y="289204"/>
                </a:lnTo>
                <a:lnTo>
                  <a:pt x="620734" y="288455"/>
                </a:lnTo>
                <a:lnTo>
                  <a:pt x="1203" y="0"/>
                </a:lnTo>
                <a:close/>
              </a:path>
            </a:pathLst>
          </a:custGeom>
          <a:solidFill>
            <a:srgbClr val="2A7DA5"/>
          </a:solidFill>
        </p:spPr>
        <p:txBody>
          <a:bodyPr wrap="square" lIns="0" tIns="0" rIns="0" bIns="0" rtlCol="0"/>
          <a:lstStyle/>
          <a:p>
            <a:endParaRPr/>
          </a:p>
        </p:txBody>
      </p:sp>
      <p:sp>
        <p:nvSpPr>
          <p:cNvPr id="13" name="object 13"/>
          <p:cNvSpPr/>
          <p:nvPr/>
        </p:nvSpPr>
        <p:spPr>
          <a:xfrm>
            <a:off x="5217001" y="7455289"/>
            <a:ext cx="572135" cy="668020"/>
          </a:xfrm>
          <a:custGeom>
            <a:avLst/>
            <a:gdLst/>
            <a:ahLst/>
            <a:cxnLst/>
            <a:rect l="l" t="t" r="r" b="b"/>
            <a:pathLst>
              <a:path w="572135" h="668020">
                <a:moveTo>
                  <a:pt x="40728" y="0"/>
                </a:moveTo>
                <a:lnTo>
                  <a:pt x="37106" y="1486"/>
                </a:lnTo>
                <a:lnTo>
                  <a:pt x="27674" y="5529"/>
                </a:lnTo>
                <a:lnTo>
                  <a:pt x="14588" y="11503"/>
                </a:lnTo>
                <a:lnTo>
                  <a:pt x="0" y="18783"/>
                </a:lnTo>
                <a:lnTo>
                  <a:pt x="534428" y="667575"/>
                </a:lnTo>
                <a:lnTo>
                  <a:pt x="571588" y="641095"/>
                </a:lnTo>
                <a:lnTo>
                  <a:pt x="40728" y="0"/>
                </a:lnTo>
                <a:close/>
              </a:path>
            </a:pathLst>
          </a:custGeom>
          <a:solidFill>
            <a:srgbClr val="A3A4A8"/>
          </a:solidFill>
        </p:spPr>
        <p:txBody>
          <a:bodyPr wrap="square" lIns="0" tIns="0" rIns="0" bIns="0" rtlCol="0"/>
          <a:lstStyle/>
          <a:p>
            <a:endParaRPr/>
          </a:p>
        </p:txBody>
      </p:sp>
      <p:sp>
        <p:nvSpPr>
          <p:cNvPr id="14" name="object 14"/>
          <p:cNvSpPr/>
          <p:nvPr/>
        </p:nvSpPr>
        <p:spPr>
          <a:xfrm>
            <a:off x="5550113" y="8033523"/>
            <a:ext cx="49530" cy="193675"/>
          </a:xfrm>
          <a:custGeom>
            <a:avLst/>
            <a:gdLst/>
            <a:ahLst/>
            <a:cxnLst/>
            <a:rect l="l" t="t" r="r" b="b"/>
            <a:pathLst>
              <a:path w="49529" h="193675">
                <a:moveTo>
                  <a:pt x="0" y="0"/>
                </a:moveTo>
                <a:lnTo>
                  <a:pt x="0" y="193205"/>
                </a:lnTo>
                <a:lnTo>
                  <a:pt x="49149" y="170980"/>
                </a:lnTo>
                <a:lnTo>
                  <a:pt x="49149" y="21805"/>
                </a:lnTo>
                <a:lnTo>
                  <a:pt x="37281" y="16198"/>
                </a:lnTo>
                <a:lnTo>
                  <a:pt x="25455" y="10893"/>
                </a:lnTo>
                <a:lnTo>
                  <a:pt x="0" y="0"/>
                </a:lnTo>
                <a:close/>
              </a:path>
            </a:pathLst>
          </a:custGeom>
          <a:solidFill>
            <a:srgbClr val="A3A4A8"/>
          </a:solidFill>
        </p:spPr>
        <p:txBody>
          <a:bodyPr wrap="square" lIns="0" tIns="0" rIns="0" bIns="0" rtlCol="0"/>
          <a:lstStyle/>
          <a:p>
            <a:endParaRPr/>
          </a:p>
        </p:txBody>
      </p:sp>
      <p:sp>
        <p:nvSpPr>
          <p:cNvPr id="15" name="object 15"/>
          <p:cNvSpPr/>
          <p:nvPr/>
        </p:nvSpPr>
        <p:spPr>
          <a:xfrm>
            <a:off x="4293833" y="8283069"/>
            <a:ext cx="627380" cy="491490"/>
          </a:xfrm>
          <a:custGeom>
            <a:avLst/>
            <a:gdLst/>
            <a:ahLst/>
            <a:cxnLst/>
            <a:rect l="l" t="t" r="r" b="b"/>
            <a:pathLst>
              <a:path w="627379" h="491490">
                <a:moveTo>
                  <a:pt x="6934" y="0"/>
                </a:moveTo>
                <a:lnTo>
                  <a:pt x="952" y="5168"/>
                </a:lnTo>
                <a:lnTo>
                  <a:pt x="828" y="92802"/>
                </a:lnTo>
                <a:lnTo>
                  <a:pt x="598" y="136613"/>
                </a:lnTo>
                <a:lnTo>
                  <a:pt x="0" y="180416"/>
                </a:lnTo>
                <a:lnTo>
                  <a:pt x="54643" y="223711"/>
                </a:lnTo>
                <a:lnTo>
                  <a:pt x="626529" y="491350"/>
                </a:lnTo>
                <a:lnTo>
                  <a:pt x="627367" y="295211"/>
                </a:lnTo>
                <a:lnTo>
                  <a:pt x="626630" y="294728"/>
                </a:lnTo>
                <a:lnTo>
                  <a:pt x="625982" y="294132"/>
                </a:lnTo>
                <a:lnTo>
                  <a:pt x="587730" y="270865"/>
                </a:lnTo>
                <a:lnTo>
                  <a:pt x="12293" y="4292"/>
                </a:lnTo>
                <a:lnTo>
                  <a:pt x="6934" y="0"/>
                </a:lnTo>
                <a:close/>
              </a:path>
            </a:pathLst>
          </a:custGeom>
          <a:solidFill>
            <a:srgbClr val="2A7DA5"/>
          </a:solidFill>
        </p:spPr>
        <p:txBody>
          <a:bodyPr wrap="square" lIns="0" tIns="0" rIns="0" bIns="0" rtlCol="0"/>
          <a:lstStyle/>
          <a:p>
            <a:endParaRPr/>
          </a:p>
        </p:txBody>
      </p:sp>
      <p:sp>
        <p:nvSpPr>
          <p:cNvPr id="16" name="object 16"/>
          <p:cNvSpPr/>
          <p:nvPr/>
        </p:nvSpPr>
        <p:spPr>
          <a:xfrm>
            <a:off x="4292986" y="8233953"/>
            <a:ext cx="629920" cy="346710"/>
          </a:xfrm>
          <a:custGeom>
            <a:avLst/>
            <a:gdLst/>
            <a:ahLst/>
            <a:cxnLst/>
            <a:rect l="l" t="t" r="r" b="b"/>
            <a:pathLst>
              <a:path w="629920" h="346709">
                <a:moveTo>
                  <a:pt x="0" y="0"/>
                </a:moveTo>
                <a:lnTo>
                  <a:pt x="431" y="55562"/>
                </a:lnTo>
                <a:lnTo>
                  <a:pt x="6477" y="57988"/>
                </a:lnTo>
                <a:lnTo>
                  <a:pt x="628891" y="346595"/>
                </a:lnTo>
                <a:lnTo>
                  <a:pt x="629758" y="331984"/>
                </a:lnTo>
                <a:lnTo>
                  <a:pt x="628572" y="316501"/>
                </a:lnTo>
                <a:lnTo>
                  <a:pt x="626821" y="301006"/>
                </a:lnTo>
                <a:lnTo>
                  <a:pt x="625995" y="286359"/>
                </a:lnTo>
                <a:lnTo>
                  <a:pt x="0" y="0"/>
                </a:lnTo>
                <a:close/>
              </a:path>
            </a:pathLst>
          </a:custGeom>
          <a:solidFill>
            <a:srgbClr val="286B9A"/>
          </a:solidFill>
        </p:spPr>
        <p:txBody>
          <a:bodyPr wrap="square" lIns="0" tIns="0" rIns="0" bIns="0" rtlCol="0"/>
          <a:lstStyle/>
          <a:p>
            <a:endParaRPr/>
          </a:p>
        </p:txBody>
      </p:sp>
      <p:sp>
        <p:nvSpPr>
          <p:cNvPr id="17" name="object 17"/>
          <p:cNvSpPr/>
          <p:nvPr/>
        </p:nvSpPr>
        <p:spPr>
          <a:xfrm>
            <a:off x="3530615" y="8804471"/>
            <a:ext cx="264795" cy="339090"/>
          </a:xfrm>
          <a:custGeom>
            <a:avLst/>
            <a:gdLst/>
            <a:ahLst/>
            <a:cxnLst/>
            <a:rect l="l" t="t" r="r" b="b"/>
            <a:pathLst>
              <a:path w="264795" h="339090">
                <a:moveTo>
                  <a:pt x="132372" y="0"/>
                </a:moveTo>
                <a:lnTo>
                  <a:pt x="90529" y="6749"/>
                </a:lnTo>
                <a:lnTo>
                  <a:pt x="54191" y="25542"/>
                </a:lnTo>
                <a:lnTo>
                  <a:pt x="25538" y="54200"/>
                </a:lnTo>
                <a:lnTo>
                  <a:pt x="6747" y="90541"/>
                </a:lnTo>
                <a:lnTo>
                  <a:pt x="0" y="132384"/>
                </a:lnTo>
                <a:lnTo>
                  <a:pt x="1058" y="169130"/>
                </a:lnTo>
                <a:lnTo>
                  <a:pt x="8471" y="198238"/>
                </a:lnTo>
                <a:lnTo>
                  <a:pt x="28592" y="229617"/>
                </a:lnTo>
                <a:lnTo>
                  <a:pt x="67774" y="273175"/>
                </a:lnTo>
                <a:lnTo>
                  <a:pt x="132372" y="338823"/>
                </a:lnTo>
                <a:lnTo>
                  <a:pt x="146140" y="324372"/>
                </a:lnTo>
                <a:lnTo>
                  <a:pt x="178971" y="287213"/>
                </a:lnTo>
                <a:lnTo>
                  <a:pt x="218157" y="236636"/>
                </a:lnTo>
                <a:lnTo>
                  <a:pt x="250988" y="181930"/>
                </a:lnTo>
                <a:lnTo>
                  <a:pt x="264756" y="132384"/>
                </a:lnTo>
                <a:lnTo>
                  <a:pt x="258007" y="90541"/>
                </a:lnTo>
                <a:lnTo>
                  <a:pt x="239214" y="54200"/>
                </a:lnTo>
                <a:lnTo>
                  <a:pt x="210556" y="25542"/>
                </a:lnTo>
                <a:lnTo>
                  <a:pt x="174215" y="6749"/>
                </a:lnTo>
                <a:lnTo>
                  <a:pt x="132372" y="0"/>
                </a:lnTo>
                <a:close/>
              </a:path>
            </a:pathLst>
          </a:custGeom>
          <a:solidFill>
            <a:srgbClr val="F9A05E"/>
          </a:solidFill>
        </p:spPr>
        <p:txBody>
          <a:bodyPr wrap="square" lIns="0" tIns="0" rIns="0" bIns="0" rtlCol="0"/>
          <a:lstStyle/>
          <a:p>
            <a:endParaRPr/>
          </a:p>
        </p:txBody>
      </p:sp>
      <p:sp>
        <p:nvSpPr>
          <p:cNvPr id="18" name="object 18"/>
          <p:cNvSpPr txBox="1"/>
          <p:nvPr/>
        </p:nvSpPr>
        <p:spPr>
          <a:xfrm>
            <a:off x="3592041" y="8869264"/>
            <a:ext cx="148590" cy="179070"/>
          </a:xfrm>
          <a:prstGeom prst="rect">
            <a:avLst/>
          </a:prstGeom>
        </p:spPr>
        <p:txBody>
          <a:bodyPr vert="horz" wrap="square" lIns="0" tIns="0" rIns="0" bIns="0" rtlCol="0">
            <a:spAutoFit/>
          </a:bodyPr>
          <a:lstStyle/>
          <a:p>
            <a:pPr marL="12700">
              <a:lnSpc>
                <a:spcPct val="100000"/>
              </a:lnSpc>
            </a:pPr>
            <a:r>
              <a:rPr sz="950" b="1" spc="15" dirty="0">
                <a:solidFill>
                  <a:srgbClr val="FFFFFF"/>
                </a:solidFill>
                <a:latin typeface="Microsoft JhengHei"/>
                <a:cs typeface="Microsoft JhengHei"/>
              </a:rPr>
              <a:t>初</a:t>
            </a:r>
            <a:endParaRPr sz="950">
              <a:latin typeface="Microsoft JhengHei"/>
              <a:cs typeface="Microsoft JhengHei"/>
            </a:endParaRPr>
          </a:p>
        </p:txBody>
      </p:sp>
      <p:sp>
        <p:nvSpPr>
          <p:cNvPr id="19" name="object 19"/>
          <p:cNvSpPr/>
          <p:nvPr/>
        </p:nvSpPr>
        <p:spPr>
          <a:xfrm>
            <a:off x="4179078" y="8271461"/>
            <a:ext cx="264795" cy="339090"/>
          </a:xfrm>
          <a:custGeom>
            <a:avLst/>
            <a:gdLst/>
            <a:ahLst/>
            <a:cxnLst/>
            <a:rect l="l" t="t" r="r" b="b"/>
            <a:pathLst>
              <a:path w="264795" h="339090">
                <a:moveTo>
                  <a:pt x="132384" y="0"/>
                </a:moveTo>
                <a:lnTo>
                  <a:pt x="90541" y="6749"/>
                </a:lnTo>
                <a:lnTo>
                  <a:pt x="54200" y="25542"/>
                </a:lnTo>
                <a:lnTo>
                  <a:pt x="25542" y="54200"/>
                </a:lnTo>
                <a:lnTo>
                  <a:pt x="6749" y="90541"/>
                </a:lnTo>
                <a:lnTo>
                  <a:pt x="0" y="132384"/>
                </a:lnTo>
                <a:lnTo>
                  <a:pt x="1059" y="169130"/>
                </a:lnTo>
                <a:lnTo>
                  <a:pt x="8472" y="198238"/>
                </a:lnTo>
                <a:lnTo>
                  <a:pt x="28595" y="229617"/>
                </a:lnTo>
                <a:lnTo>
                  <a:pt x="67781" y="273175"/>
                </a:lnTo>
                <a:lnTo>
                  <a:pt x="132384" y="338823"/>
                </a:lnTo>
                <a:lnTo>
                  <a:pt x="146152" y="324372"/>
                </a:lnTo>
                <a:lnTo>
                  <a:pt x="178984" y="287213"/>
                </a:lnTo>
                <a:lnTo>
                  <a:pt x="218170" y="236636"/>
                </a:lnTo>
                <a:lnTo>
                  <a:pt x="251001" y="181930"/>
                </a:lnTo>
                <a:lnTo>
                  <a:pt x="264769" y="132384"/>
                </a:lnTo>
                <a:lnTo>
                  <a:pt x="258020" y="90541"/>
                </a:lnTo>
                <a:lnTo>
                  <a:pt x="239226" y="54200"/>
                </a:lnTo>
                <a:lnTo>
                  <a:pt x="210569" y="25542"/>
                </a:lnTo>
                <a:lnTo>
                  <a:pt x="174228" y="6749"/>
                </a:lnTo>
                <a:lnTo>
                  <a:pt x="132384" y="0"/>
                </a:lnTo>
                <a:close/>
              </a:path>
            </a:pathLst>
          </a:custGeom>
          <a:solidFill>
            <a:srgbClr val="F9A05E"/>
          </a:solidFill>
        </p:spPr>
        <p:txBody>
          <a:bodyPr wrap="square" lIns="0" tIns="0" rIns="0" bIns="0" rtlCol="0"/>
          <a:lstStyle/>
          <a:p>
            <a:endParaRPr/>
          </a:p>
        </p:txBody>
      </p:sp>
      <p:sp>
        <p:nvSpPr>
          <p:cNvPr id="20" name="object 20"/>
          <p:cNvSpPr/>
          <p:nvPr/>
        </p:nvSpPr>
        <p:spPr>
          <a:xfrm>
            <a:off x="4793062" y="7748865"/>
            <a:ext cx="264795" cy="339090"/>
          </a:xfrm>
          <a:custGeom>
            <a:avLst/>
            <a:gdLst/>
            <a:ahLst/>
            <a:cxnLst/>
            <a:rect l="l" t="t" r="r" b="b"/>
            <a:pathLst>
              <a:path w="264795" h="339090">
                <a:moveTo>
                  <a:pt x="132384" y="0"/>
                </a:moveTo>
                <a:lnTo>
                  <a:pt x="90541" y="6749"/>
                </a:lnTo>
                <a:lnTo>
                  <a:pt x="54200" y="25542"/>
                </a:lnTo>
                <a:lnTo>
                  <a:pt x="25542" y="54200"/>
                </a:lnTo>
                <a:lnTo>
                  <a:pt x="6749" y="90541"/>
                </a:lnTo>
                <a:lnTo>
                  <a:pt x="0" y="132384"/>
                </a:lnTo>
                <a:lnTo>
                  <a:pt x="1059" y="169130"/>
                </a:lnTo>
                <a:lnTo>
                  <a:pt x="8472" y="198238"/>
                </a:lnTo>
                <a:lnTo>
                  <a:pt x="28595" y="229617"/>
                </a:lnTo>
                <a:lnTo>
                  <a:pt x="67781" y="273175"/>
                </a:lnTo>
                <a:lnTo>
                  <a:pt x="132384" y="338823"/>
                </a:lnTo>
                <a:lnTo>
                  <a:pt x="146151" y="324372"/>
                </a:lnTo>
                <a:lnTo>
                  <a:pt x="178979" y="287213"/>
                </a:lnTo>
                <a:lnTo>
                  <a:pt x="218161" y="236636"/>
                </a:lnTo>
                <a:lnTo>
                  <a:pt x="250990" y="181930"/>
                </a:lnTo>
                <a:lnTo>
                  <a:pt x="264756" y="132384"/>
                </a:lnTo>
                <a:lnTo>
                  <a:pt x="258007" y="90541"/>
                </a:lnTo>
                <a:lnTo>
                  <a:pt x="239215" y="54200"/>
                </a:lnTo>
                <a:lnTo>
                  <a:pt x="210559" y="25542"/>
                </a:lnTo>
                <a:lnTo>
                  <a:pt x="174222" y="6749"/>
                </a:lnTo>
                <a:lnTo>
                  <a:pt x="132384" y="0"/>
                </a:lnTo>
                <a:close/>
              </a:path>
            </a:pathLst>
          </a:custGeom>
          <a:solidFill>
            <a:srgbClr val="F9A05E"/>
          </a:solidFill>
        </p:spPr>
        <p:txBody>
          <a:bodyPr wrap="square" lIns="0" tIns="0" rIns="0" bIns="0" rtlCol="0"/>
          <a:lstStyle/>
          <a:p>
            <a:endParaRPr/>
          </a:p>
        </p:txBody>
      </p:sp>
      <p:sp>
        <p:nvSpPr>
          <p:cNvPr id="21" name="object 21"/>
          <p:cNvSpPr txBox="1"/>
          <p:nvPr/>
        </p:nvSpPr>
        <p:spPr>
          <a:xfrm>
            <a:off x="4240509" y="7813650"/>
            <a:ext cx="762635" cy="701675"/>
          </a:xfrm>
          <a:prstGeom prst="rect">
            <a:avLst/>
          </a:prstGeom>
        </p:spPr>
        <p:txBody>
          <a:bodyPr vert="horz" wrap="square" lIns="0" tIns="0" rIns="0" bIns="0" rtlCol="0">
            <a:spAutoFit/>
          </a:bodyPr>
          <a:lstStyle/>
          <a:p>
            <a:pPr marL="626110">
              <a:lnSpc>
                <a:spcPct val="100000"/>
              </a:lnSpc>
            </a:pPr>
            <a:r>
              <a:rPr sz="950" b="1" spc="15" dirty="0">
                <a:solidFill>
                  <a:srgbClr val="FFFFFF"/>
                </a:solidFill>
                <a:latin typeface="Microsoft JhengHei"/>
                <a:cs typeface="Microsoft JhengHei"/>
              </a:rPr>
              <a:t>高</a:t>
            </a:r>
            <a:endParaRPr sz="950">
              <a:latin typeface="Microsoft JhengHei"/>
              <a:cs typeface="Microsoft JhengHei"/>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2"/>
              </a:spcBef>
            </a:pPr>
            <a:endParaRPr sz="750">
              <a:latin typeface="Times New Roman"/>
              <a:cs typeface="Times New Roman"/>
            </a:endParaRPr>
          </a:p>
          <a:p>
            <a:pPr marL="12700">
              <a:lnSpc>
                <a:spcPct val="100000"/>
              </a:lnSpc>
            </a:pPr>
            <a:r>
              <a:rPr sz="950" b="1" spc="15" dirty="0">
                <a:solidFill>
                  <a:srgbClr val="FFFFFF"/>
                </a:solidFill>
                <a:latin typeface="Microsoft JhengHei"/>
                <a:cs typeface="Microsoft JhengHei"/>
              </a:rPr>
              <a:t>中</a:t>
            </a:r>
            <a:endParaRPr sz="950">
              <a:latin typeface="Microsoft JhengHei"/>
              <a:cs typeface="Microsoft JhengHei"/>
            </a:endParaRPr>
          </a:p>
        </p:txBody>
      </p:sp>
      <p:sp>
        <p:nvSpPr>
          <p:cNvPr id="22" name="object 22"/>
          <p:cNvSpPr/>
          <p:nvPr/>
        </p:nvSpPr>
        <p:spPr>
          <a:xfrm>
            <a:off x="4361179" y="7736992"/>
            <a:ext cx="1118615" cy="975359"/>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3733291" y="8267344"/>
            <a:ext cx="1121663" cy="975358"/>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3102355" y="8819033"/>
            <a:ext cx="1121663" cy="978407"/>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3659826" y="9298398"/>
            <a:ext cx="680720" cy="374650"/>
          </a:xfrm>
          <a:custGeom>
            <a:avLst/>
            <a:gdLst/>
            <a:ahLst/>
            <a:cxnLst/>
            <a:rect l="l" t="t" r="r" b="b"/>
            <a:pathLst>
              <a:path w="680720" h="374650">
                <a:moveTo>
                  <a:pt x="680326" y="0"/>
                </a:moveTo>
                <a:lnTo>
                  <a:pt x="38" y="316915"/>
                </a:lnTo>
                <a:lnTo>
                  <a:pt x="0" y="374383"/>
                </a:lnTo>
                <a:lnTo>
                  <a:pt x="680681" y="59410"/>
                </a:lnTo>
                <a:lnTo>
                  <a:pt x="680326" y="0"/>
                </a:lnTo>
                <a:close/>
              </a:path>
            </a:pathLst>
          </a:custGeom>
          <a:solidFill>
            <a:srgbClr val="A3A4A8"/>
          </a:solidFill>
        </p:spPr>
        <p:txBody>
          <a:bodyPr wrap="square" lIns="0" tIns="0" rIns="0" bIns="0" rtlCol="0"/>
          <a:lstStyle/>
          <a:p>
            <a:endParaRPr/>
          </a:p>
        </p:txBody>
      </p:sp>
      <p:sp>
        <p:nvSpPr>
          <p:cNvPr id="26" name="object 26"/>
          <p:cNvSpPr/>
          <p:nvPr/>
        </p:nvSpPr>
        <p:spPr>
          <a:xfrm>
            <a:off x="4289381" y="8749910"/>
            <a:ext cx="680720" cy="374650"/>
          </a:xfrm>
          <a:custGeom>
            <a:avLst/>
            <a:gdLst/>
            <a:ahLst/>
            <a:cxnLst/>
            <a:rect l="l" t="t" r="r" b="b"/>
            <a:pathLst>
              <a:path w="680720" h="374650">
                <a:moveTo>
                  <a:pt x="680326" y="0"/>
                </a:moveTo>
                <a:lnTo>
                  <a:pt x="38" y="316915"/>
                </a:lnTo>
                <a:lnTo>
                  <a:pt x="0" y="374383"/>
                </a:lnTo>
                <a:lnTo>
                  <a:pt x="680681" y="59410"/>
                </a:lnTo>
                <a:lnTo>
                  <a:pt x="680326" y="0"/>
                </a:lnTo>
                <a:close/>
              </a:path>
            </a:pathLst>
          </a:custGeom>
          <a:solidFill>
            <a:srgbClr val="A3A4A8"/>
          </a:solidFill>
        </p:spPr>
        <p:txBody>
          <a:bodyPr wrap="square" lIns="0" tIns="0" rIns="0" bIns="0" rtlCol="0"/>
          <a:lstStyle/>
          <a:p>
            <a:endParaRPr/>
          </a:p>
        </p:txBody>
      </p:sp>
      <p:sp>
        <p:nvSpPr>
          <p:cNvPr id="27" name="object 27"/>
          <p:cNvSpPr/>
          <p:nvPr/>
        </p:nvSpPr>
        <p:spPr>
          <a:xfrm>
            <a:off x="4918937" y="8203388"/>
            <a:ext cx="680720" cy="374650"/>
          </a:xfrm>
          <a:custGeom>
            <a:avLst/>
            <a:gdLst/>
            <a:ahLst/>
            <a:cxnLst/>
            <a:rect l="l" t="t" r="r" b="b"/>
            <a:pathLst>
              <a:path w="680720" h="374650">
                <a:moveTo>
                  <a:pt x="680326" y="0"/>
                </a:moveTo>
                <a:lnTo>
                  <a:pt x="38" y="316928"/>
                </a:lnTo>
                <a:lnTo>
                  <a:pt x="0" y="374383"/>
                </a:lnTo>
                <a:lnTo>
                  <a:pt x="680326" y="59423"/>
                </a:lnTo>
                <a:lnTo>
                  <a:pt x="680326" y="0"/>
                </a:lnTo>
                <a:close/>
              </a:path>
            </a:pathLst>
          </a:custGeom>
          <a:solidFill>
            <a:srgbClr val="A3A4A8"/>
          </a:solidFill>
        </p:spPr>
        <p:txBody>
          <a:bodyPr wrap="square" lIns="0" tIns="0" rIns="0" bIns="0" rtlCol="0"/>
          <a:lstStyle/>
          <a:p>
            <a:endParaRPr/>
          </a:p>
        </p:txBody>
      </p:sp>
      <p:sp>
        <p:nvSpPr>
          <p:cNvPr id="28" name="object 28"/>
          <p:cNvSpPr/>
          <p:nvPr/>
        </p:nvSpPr>
        <p:spPr>
          <a:xfrm>
            <a:off x="4289383" y="9046919"/>
            <a:ext cx="51435" cy="334010"/>
          </a:xfrm>
          <a:custGeom>
            <a:avLst/>
            <a:gdLst/>
            <a:ahLst/>
            <a:cxnLst/>
            <a:rect l="l" t="t" r="r" b="b"/>
            <a:pathLst>
              <a:path w="51435" h="334009">
                <a:moveTo>
                  <a:pt x="50317" y="0"/>
                </a:moveTo>
                <a:lnTo>
                  <a:pt x="0" y="20446"/>
                </a:lnTo>
                <a:lnTo>
                  <a:pt x="1549" y="333832"/>
                </a:lnTo>
                <a:lnTo>
                  <a:pt x="51117" y="310883"/>
                </a:lnTo>
                <a:lnTo>
                  <a:pt x="50317" y="0"/>
                </a:lnTo>
                <a:close/>
              </a:path>
            </a:pathLst>
          </a:custGeom>
          <a:solidFill>
            <a:srgbClr val="A3A4A8"/>
          </a:solidFill>
        </p:spPr>
        <p:txBody>
          <a:bodyPr wrap="square" lIns="0" tIns="0" rIns="0" bIns="0" rtlCol="0"/>
          <a:lstStyle/>
          <a:p>
            <a:endParaRPr/>
          </a:p>
        </p:txBody>
      </p:sp>
      <p:sp>
        <p:nvSpPr>
          <p:cNvPr id="29" name="object 29"/>
          <p:cNvSpPr/>
          <p:nvPr/>
        </p:nvSpPr>
        <p:spPr>
          <a:xfrm>
            <a:off x="4918975" y="8497508"/>
            <a:ext cx="51435" cy="334010"/>
          </a:xfrm>
          <a:custGeom>
            <a:avLst/>
            <a:gdLst/>
            <a:ahLst/>
            <a:cxnLst/>
            <a:rect l="l" t="t" r="r" b="b"/>
            <a:pathLst>
              <a:path w="51435" h="334009">
                <a:moveTo>
                  <a:pt x="50279" y="0"/>
                </a:moveTo>
                <a:lnTo>
                  <a:pt x="0" y="22809"/>
                </a:lnTo>
                <a:lnTo>
                  <a:pt x="1511" y="333819"/>
                </a:lnTo>
                <a:lnTo>
                  <a:pt x="51079" y="310883"/>
                </a:lnTo>
                <a:lnTo>
                  <a:pt x="50279" y="0"/>
                </a:lnTo>
                <a:close/>
              </a:path>
            </a:pathLst>
          </a:custGeom>
          <a:solidFill>
            <a:srgbClr val="A3A4A8"/>
          </a:solidFill>
        </p:spPr>
        <p:txBody>
          <a:bodyPr wrap="square" lIns="0" tIns="0" rIns="0" bIns="0" rtlCol="0"/>
          <a:lstStyle/>
          <a:p>
            <a:endParaRPr/>
          </a:p>
        </p:txBody>
      </p:sp>
      <p:sp>
        <p:nvSpPr>
          <p:cNvPr id="30" name="object 30"/>
          <p:cNvSpPr/>
          <p:nvPr/>
        </p:nvSpPr>
        <p:spPr>
          <a:xfrm>
            <a:off x="829491" y="1474049"/>
            <a:ext cx="616585" cy="271145"/>
          </a:xfrm>
          <a:custGeom>
            <a:avLst/>
            <a:gdLst/>
            <a:ahLst/>
            <a:cxnLst/>
            <a:rect l="l" t="t" r="r" b="b"/>
            <a:pathLst>
              <a:path w="616585" h="271144">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1" name="object 31"/>
          <p:cNvSpPr/>
          <p:nvPr/>
        </p:nvSpPr>
        <p:spPr>
          <a:xfrm>
            <a:off x="899341" y="1474049"/>
            <a:ext cx="616585" cy="271145"/>
          </a:xfrm>
          <a:custGeom>
            <a:avLst/>
            <a:gdLst/>
            <a:ahLst/>
            <a:cxnLst/>
            <a:rect l="l" t="t" r="r" b="b"/>
            <a:pathLst>
              <a:path w="616585" h="271144">
                <a:moveTo>
                  <a:pt x="480910" y="0"/>
                </a:moveTo>
                <a:lnTo>
                  <a:pt x="135470" y="0"/>
                </a:lnTo>
                <a:lnTo>
                  <a:pt x="92774" y="6935"/>
                </a:lnTo>
                <a:lnTo>
                  <a:pt x="55601" y="26225"/>
                </a:lnTo>
                <a:lnTo>
                  <a:pt x="26230" y="55593"/>
                </a:lnTo>
                <a:lnTo>
                  <a:pt x="6937" y="92763"/>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2" name="object 32"/>
          <p:cNvSpPr/>
          <p:nvPr/>
        </p:nvSpPr>
        <p:spPr>
          <a:xfrm>
            <a:off x="963263" y="3025353"/>
            <a:ext cx="616585" cy="271145"/>
          </a:xfrm>
          <a:custGeom>
            <a:avLst/>
            <a:gdLst/>
            <a:ahLst/>
            <a:cxnLst/>
            <a:rect l="l" t="t" r="r" b="b"/>
            <a:pathLst>
              <a:path w="616585" h="271145">
                <a:moveTo>
                  <a:pt x="480910" y="0"/>
                </a:moveTo>
                <a:lnTo>
                  <a:pt x="135470" y="0"/>
                </a:lnTo>
                <a:lnTo>
                  <a:pt x="92769" y="6935"/>
                </a:lnTo>
                <a:lnTo>
                  <a:pt x="55596" y="26225"/>
                </a:lnTo>
                <a:lnTo>
                  <a:pt x="26226" y="55593"/>
                </a:lnTo>
                <a:lnTo>
                  <a:pt x="6935" y="92763"/>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3" name="object 33"/>
          <p:cNvSpPr/>
          <p:nvPr/>
        </p:nvSpPr>
        <p:spPr>
          <a:xfrm>
            <a:off x="829491" y="3025353"/>
            <a:ext cx="616585" cy="271145"/>
          </a:xfrm>
          <a:custGeom>
            <a:avLst/>
            <a:gdLst/>
            <a:ahLst/>
            <a:cxnLst/>
            <a:rect l="l" t="t" r="r" b="b"/>
            <a:pathLst>
              <a:path w="616585" h="271145">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4" name="object 34"/>
          <p:cNvSpPr/>
          <p:nvPr/>
        </p:nvSpPr>
        <p:spPr>
          <a:xfrm>
            <a:off x="899341" y="3025353"/>
            <a:ext cx="616585" cy="271145"/>
          </a:xfrm>
          <a:custGeom>
            <a:avLst/>
            <a:gdLst/>
            <a:ahLst/>
            <a:cxnLst/>
            <a:rect l="l" t="t" r="r" b="b"/>
            <a:pathLst>
              <a:path w="616585" h="271145">
                <a:moveTo>
                  <a:pt x="480910" y="0"/>
                </a:moveTo>
                <a:lnTo>
                  <a:pt x="135470" y="0"/>
                </a:lnTo>
                <a:lnTo>
                  <a:pt x="92774" y="6935"/>
                </a:lnTo>
                <a:lnTo>
                  <a:pt x="55601" y="26225"/>
                </a:lnTo>
                <a:lnTo>
                  <a:pt x="26230" y="55593"/>
                </a:lnTo>
                <a:lnTo>
                  <a:pt x="6937" y="92763"/>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a:endParaRPr/>
          </a:p>
        </p:txBody>
      </p:sp>
      <p:sp>
        <p:nvSpPr>
          <p:cNvPr id="35" name="object 35"/>
          <p:cNvSpPr/>
          <p:nvPr/>
        </p:nvSpPr>
        <p:spPr>
          <a:xfrm>
            <a:off x="963263" y="5429789"/>
            <a:ext cx="616585" cy="271145"/>
          </a:xfrm>
          <a:custGeom>
            <a:avLst/>
            <a:gdLst/>
            <a:ahLst/>
            <a:cxnLst/>
            <a:rect l="l" t="t" r="r" b="b"/>
            <a:pathLst>
              <a:path w="616585" h="271145">
                <a:moveTo>
                  <a:pt x="480910" y="0"/>
                </a:moveTo>
                <a:lnTo>
                  <a:pt x="135470" y="0"/>
                </a:lnTo>
                <a:lnTo>
                  <a:pt x="92769" y="6934"/>
                </a:lnTo>
                <a:lnTo>
                  <a:pt x="55596" y="26222"/>
                </a:lnTo>
                <a:lnTo>
                  <a:pt x="26226" y="55588"/>
                </a:lnTo>
                <a:lnTo>
                  <a:pt x="6935" y="92758"/>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a:endParaRPr/>
          </a:p>
        </p:txBody>
      </p:sp>
      <p:sp>
        <p:nvSpPr>
          <p:cNvPr id="36" name="object 36"/>
          <p:cNvSpPr/>
          <p:nvPr/>
        </p:nvSpPr>
        <p:spPr>
          <a:xfrm>
            <a:off x="829491" y="5429789"/>
            <a:ext cx="616585" cy="271145"/>
          </a:xfrm>
          <a:custGeom>
            <a:avLst/>
            <a:gdLst/>
            <a:ahLst/>
            <a:cxnLst/>
            <a:rect l="l" t="t" r="r" b="b"/>
            <a:pathLst>
              <a:path w="616585" h="271145">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a:endParaRPr/>
          </a:p>
        </p:txBody>
      </p:sp>
      <p:sp>
        <p:nvSpPr>
          <p:cNvPr id="37" name="object 37"/>
          <p:cNvSpPr/>
          <p:nvPr/>
        </p:nvSpPr>
        <p:spPr>
          <a:xfrm>
            <a:off x="899341" y="5429789"/>
            <a:ext cx="616585" cy="271145"/>
          </a:xfrm>
          <a:custGeom>
            <a:avLst/>
            <a:gdLst/>
            <a:ahLst/>
            <a:cxnLst/>
            <a:rect l="l" t="t" r="r" b="b"/>
            <a:pathLst>
              <a:path w="616585" h="271145">
                <a:moveTo>
                  <a:pt x="480910" y="0"/>
                </a:moveTo>
                <a:lnTo>
                  <a:pt x="135470" y="0"/>
                </a:lnTo>
                <a:lnTo>
                  <a:pt x="92774" y="6934"/>
                </a:lnTo>
                <a:lnTo>
                  <a:pt x="55601" y="26222"/>
                </a:lnTo>
                <a:lnTo>
                  <a:pt x="26230" y="55588"/>
                </a:lnTo>
                <a:lnTo>
                  <a:pt x="6937" y="92758"/>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a:endParaRPr/>
          </a:p>
        </p:txBody>
      </p:sp>
      <p:sp>
        <p:nvSpPr>
          <p:cNvPr id="38" name="object 38"/>
          <p:cNvSpPr txBox="1"/>
          <p:nvPr/>
        </p:nvSpPr>
        <p:spPr>
          <a:xfrm>
            <a:off x="872204" y="1493919"/>
            <a:ext cx="6106446" cy="5725606"/>
          </a:xfrm>
          <a:prstGeom prst="rect">
            <a:avLst/>
          </a:prstGeom>
        </p:spPr>
        <p:txBody>
          <a:bodyPr vert="horz" wrap="square" lIns="0" tIns="0" rIns="0" bIns="0" rtlCol="0">
            <a:spAutoFit/>
          </a:bodyPr>
          <a:lstStyle/>
          <a:p>
            <a:pPr marL="113030">
              <a:lnSpc>
                <a:spcPct val="100000"/>
              </a:lnSpc>
            </a:pPr>
            <a:r>
              <a:rPr sz="1400" spc="20" dirty="0">
                <a:solidFill>
                  <a:srgbClr val="FFFFFF"/>
                </a:solidFill>
                <a:latin typeface="宋体"/>
                <a:cs typeface="宋体"/>
              </a:rPr>
              <a:t>初级</a:t>
            </a:r>
            <a:endParaRPr sz="1400" dirty="0">
              <a:latin typeface="宋体"/>
              <a:cs typeface="宋体"/>
            </a:endParaRPr>
          </a:p>
          <a:p>
            <a:pPr>
              <a:lnSpc>
                <a:spcPct val="100000"/>
              </a:lnSpc>
              <a:spcBef>
                <a:spcPts val="42"/>
              </a:spcBef>
            </a:pPr>
            <a:endParaRPr sz="1150" dirty="0">
              <a:latin typeface="Times New Roman"/>
              <a:cs typeface="Times New Roman"/>
            </a:endParaRPr>
          </a:p>
          <a:p>
            <a:pPr marL="12700" marR="75565" indent="278765" algn="just">
              <a:lnSpc>
                <a:spcPct val="166700"/>
              </a:lnSpc>
            </a:pPr>
            <a:r>
              <a:rPr sz="1100" spc="-15" dirty="0">
                <a:solidFill>
                  <a:srgbClr val="231F20"/>
                </a:solidFill>
                <a:latin typeface="宋体"/>
                <a:cs typeface="宋体"/>
              </a:rPr>
              <a:t>是在完成生涯规划指导初级课程的基础上，了解有关专业和职业的基本知识，</a:t>
            </a:r>
            <a:r>
              <a:rPr sz="1100" spc="-15" dirty="0" smtClean="0">
                <a:solidFill>
                  <a:srgbClr val="231F20"/>
                </a:solidFill>
                <a:latin typeface="宋体"/>
                <a:cs typeface="宋体"/>
              </a:rPr>
              <a:t>体验自我认知</a:t>
            </a:r>
            <a:r>
              <a:rPr sz="1100" spc="15" dirty="0" smtClean="0">
                <a:solidFill>
                  <a:srgbClr val="231F20"/>
                </a:solidFill>
                <a:latin typeface="宋体"/>
                <a:cs typeface="宋体"/>
              </a:rPr>
              <a:t>和自我测评的基本过</a:t>
            </a:r>
            <a:r>
              <a:rPr sz="1100" spc="-60" dirty="0" smtClean="0">
                <a:solidFill>
                  <a:srgbClr val="231F20"/>
                </a:solidFill>
                <a:latin typeface="宋体"/>
                <a:cs typeface="宋体"/>
              </a:rPr>
              <a:t>程</a:t>
            </a:r>
            <a:r>
              <a:rPr sz="1100" spc="-475" dirty="0">
                <a:solidFill>
                  <a:srgbClr val="231F20"/>
                </a:solidFill>
                <a:latin typeface="宋体"/>
                <a:cs typeface="宋体"/>
              </a:rPr>
              <a:t>，</a:t>
            </a:r>
            <a:r>
              <a:rPr sz="1100" spc="15" dirty="0">
                <a:solidFill>
                  <a:srgbClr val="231F20"/>
                </a:solidFill>
                <a:latin typeface="宋体"/>
                <a:cs typeface="宋体"/>
              </a:rPr>
              <a:t>熟悉青少年生涯规划的基本流</a:t>
            </a:r>
            <a:r>
              <a:rPr sz="1100" spc="25" dirty="0">
                <a:solidFill>
                  <a:srgbClr val="231F20"/>
                </a:solidFill>
                <a:latin typeface="宋体"/>
                <a:cs typeface="宋体"/>
              </a:rPr>
              <a:t>程</a:t>
            </a:r>
            <a:r>
              <a:rPr sz="1100" spc="-560" dirty="0">
                <a:solidFill>
                  <a:srgbClr val="231F20"/>
                </a:solidFill>
                <a:latin typeface="宋体"/>
                <a:cs typeface="宋体"/>
              </a:rPr>
              <a:t>。</a:t>
            </a:r>
            <a:r>
              <a:rPr sz="1100" spc="15" dirty="0" smtClean="0">
                <a:solidFill>
                  <a:srgbClr val="231F20"/>
                </a:solidFill>
                <a:latin typeface="宋体"/>
                <a:cs typeface="宋体"/>
              </a:rPr>
              <a:t>取得该证书人员可对自身的职业生涯</a:t>
            </a:r>
            <a:r>
              <a:rPr sz="1100" dirty="0" smtClean="0">
                <a:solidFill>
                  <a:srgbClr val="231F20"/>
                </a:solidFill>
                <a:latin typeface="宋体"/>
                <a:cs typeface="宋体"/>
              </a:rPr>
              <a:t>或者学业生涯进行初步的评估与决策</a:t>
            </a:r>
            <a:r>
              <a:rPr sz="1100" dirty="0">
                <a:solidFill>
                  <a:srgbClr val="231F20"/>
                </a:solidFill>
                <a:latin typeface="宋体"/>
                <a:cs typeface="宋体"/>
              </a:rPr>
              <a:t>，可从事基本的生涯规划指导人员助理活动。</a:t>
            </a:r>
            <a:endParaRPr sz="1100" dirty="0">
              <a:latin typeface="宋体"/>
              <a:cs typeface="宋体"/>
            </a:endParaRPr>
          </a:p>
          <a:p>
            <a:pPr>
              <a:lnSpc>
                <a:spcPct val="100000"/>
              </a:lnSpc>
            </a:pPr>
            <a:endParaRPr sz="1100" dirty="0">
              <a:latin typeface="Times New Roman"/>
              <a:cs typeface="Times New Roman"/>
            </a:endParaRPr>
          </a:p>
          <a:p>
            <a:pPr>
              <a:lnSpc>
                <a:spcPct val="100000"/>
              </a:lnSpc>
              <a:spcBef>
                <a:spcPts val="39"/>
              </a:spcBef>
            </a:pPr>
            <a:endParaRPr sz="1100" dirty="0">
              <a:latin typeface="Times New Roman"/>
              <a:cs typeface="Times New Roman"/>
            </a:endParaRPr>
          </a:p>
          <a:p>
            <a:pPr marL="113030">
              <a:lnSpc>
                <a:spcPct val="100000"/>
              </a:lnSpc>
            </a:pPr>
            <a:r>
              <a:rPr sz="1400" spc="20" dirty="0">
                <a:solidFill>
                  <a:srgbClr val="FFFFFF"/>
                </a:solidFill>
                <a:latin typeface="宋体"/>
                <a:cs typeface="宋体"/>
              </a:rPr>
              <a:t>中级</a:t>
            </a:r>
            <a:endParaRPr sz="1400" dirty="0">
              <a:latin typeface="宋体"/>
              <a:cs typeface="宋体"/>
            </a:endParaRPr>
          </a:p>
          <a:p>
            <a:pPr>
              <a:lnSpc>
                <a:spcPct val="100000"/>
              </a:lnSpc>
              <a:spcBef>
                <a:spcPts val="16"/>
              </a:spcBef>
            </a:pPr>
            <a:endParaRPr sz="1150" dirty="0">
              <a:latin typeface="Times New Roman"/>
              <a:cs typeface="Times New Roman"/>
            </a:endParaRPr>
          </a:p>
          <a:p>
            <a:pPr marL="12700" marR="5080" indent="278765">
              <a:lnSpc>
                <a:spcPct val="166700"/>
              </a:lnSpc>
            </a:pPr>
            <a:r>
              <a:rPr sz="1100" spc="-15" dirty="0">
                <a:solidFill>
                  <a:srgbClr val="231F20"/>
                </a:solidFill>
                <a:latin typeface="宋体"/>
                <a:cs typeface="宋体"/>
              </a:rPr>
              <a:t>是在完成生涯规划指导初级和中级课程的基础上，熟悉生涯心理学基本理论，</a:t>
            </a:r>
            <a:r>
              <a:rPr sz="1100" spc="-15" dirty="0" smtClean="0">
                <a:solidFill>
                  <a:srgbClr val="231F20"/>
                </a:solidFill>
                <a:latin typeface="宋体"/>
                <a:cs typeface="宋体"/>
              </a:rPr>
              <a:t>了解生涯心理</a:t>
            </a:r>
            <a:r>
              <a:rPr sz="1100" spc="-25" dirty="0" smtClean="0">
                <a:solidFill>
                  <a:srgbClr val="231F20"/>
                </a:solidFill>
                <a:latin typeface="宋体"/>
                <a:cs typeface="宋体"/>
              </a:rPr>
              <a:t>学基本知识</a:t>
            </a:r>
            <a:r>
              <a:rPr sz="1100" spc="-25" dirty="0">
                <a:solidFill>
                  <a:srgbClr val="231F20"/>
                </a:solidFill>
                <a:latin typeface="宋体"/>
                <a:cs typeface="宋体"/>
              </a:rPr>
              <a:t>，具备较深刻的自我生涯反思体验，掌握较丰富的生涯发展指导技能，</a:t>
            </a:r>
            <a:r>
              <a:rPr sz="1100" spc="-25" dirty="0" smtClean="0">
                <a:solidFill>
                  <a:srgbClr val="231F20"/>
                </a:solidFill>
                <a:latin typeface="宋体"/>
                <a:cs typeface="宋体"/>
              </a:rPr>
              <a:t>能针对个人的性</a:t>
            </a:r>
            <a:r>
              <a:rPr sz="1100" spc="-95" dirty="0" smtClean="0">
                <a:solidFill>
                  <a:srgbClr val="231F20"/>
                </a:solidFill>
                <a:latin typeface="宋体"/>
                <a:cs typeface="宋体"/>
              </a:rPr>
              <a:t>格</a:t>
            </a:r>
            <a:r>
              <a:rPr sz="1100" spc="-95" dirty="0">
                <a:solidFill>
                  <a:srgbClr val="231F20"/>
                </a:solidFill>
                <a:latin typeface="宋体"/>
                <a:cs typeface="宋体"/>
              </a:rPr>
              <a:t>、天赋、兴趣爱好、所受教育、工作经验等具体情况，通过测试、咨询、诊断、规划等方式，</a:t>
            </a:r>
            <a:r>
              <a:rPr sz="1100" spc="-95" dirty="0" smtClean="0">
                <a:solidFill>
                  <a:srgbClr val="231F20"/>
                </a:solidFill>
                <a:latin typeface="宋体"/>
                <a:cs typeface="宋体"/>
              </a:rPr>
              <a:t>运用科学</a:t>
            </a:r>
            <a:r>
              <a:rPr sz="1100" spc="-25" dirty="0" smtClean="0">
                <a:solidFill>
                  <a:srgbClr val="231F20"/>
                </a:solidFill>
                <a:latin typeface="宋体"/>
                <a:cs typeface="宋体"/>
              </a:rPr>
              <a:t>的测评工具</a:t>
            </a:r>
            <a:r>
              <a:rPr sz="1100" spc="-25" dirty="0">
                <a:solidFill>
                  <a:srgbClr val="231F20"/>
                </a:solidFill>
                <a:latin typeface="宋体"/>
                <a:cs typeface="宋体"/>
              </a:rPr>
              <a:t>、提供全面的信息、策略与方法、</a:t>
            </a:r>
            <a:r>
              <a:rPr sz="1100" spc="-25" dirty="0" smtClean="0">
                <a:solidFill>
                  <a:srgbClr val="231F20"/>
                </a:solidFill>
                <a:latin typeface="宋体"/>
                <a:cs typeface="宋体"/>
              </a:rPr>
              <a:t>引导有生涯困惑的个体选择适合自己的职业发展方</a:t>
            </a:r>
            <a:r>
              <a:rPr sz="1100" spc="-50" dirty="0" smtClean="0">
                <a:solidFill>
                  <a:srgbClr val="231F20"/>
                </a:solidFill>
                <a:latin typeface="宋体"/>
                <a:cs typeface="宋体"/>
              </a:rPr>
              <a:t>向</a:t>
            </a:r>
            <a:r>
              <a:rPr sz="1100" spc="-50" dirty="0">
                <a:solidFill>
                  <a:srgbClr val="231F20"/>
                </a:solidFill>
                <a:latin typeface="宋体"/>
                <a:cs typeface="宋体"/>
              </a:rPr>
              <a:t>，制定合理的职业发展规划，调适自己的职业状态，采取有效的行动方案，解决在学习、</a:t>
            </a:r>
            <a:r>
              <a:rPr sz="1100" spc="-50" dirty="0" smtClean="0">
                <a:solidFill>
                  <a:srgbClr val="231F20"/>
                </a:solidFill>
                <a:latin typeface="宋体"/>
                <a:cs typeface="宋体"/>
              </a:rPr>
              <a:t>工作中的</a:t>
            </a:r>
            <a:r>
              <a:rPr sz="1100" spc="-20" dirty="0" smtClean="0">
                <a:solidFill>
                  <a:srgbClr val="231F20"/>
                </a:solidFill>
                <a:latin typeface="宋体"/>
                <a:cs typeface="宋体"/>
              </a:rPr>
              <a:t>职业困惑</a:t>
            </a:r>
            <a:r>
              <a:rPr sz="1100" spc="-20" dirty="0">
                <a:solidFill>
                  <a:srgbClr val="231F20"/>
                </a:solidFill>
                <a:latin typeface="宋体"/>
                <a:cs typeface="宋体"/>
              </a:rPr>
              <a:t>。取得该证书人员可开展生涯规划指导课程，个体咨询等内容。</a:t>
            </a:r>
            <a:endParaRPr sz="1100" dirty="0">
              <a:latin typeface="宋体"/>
              <a:cs typeface="宋体"/>
            </a:endParaRPr>
          </a:p>
          <a:p>
            <a:pPr>
              <a:lnSpc>
                <a:spcPct val="100000"/>
              </a:lnSpc>
            </a:pPr>
            <a:endParaRPr sz="1100" dirty="0">
              <a:latin typeface="Times New Roman"/>
              <a:cs typeface="Times New Roman"/>
            </a:endParaRPr>
          </a:p>
          <a:p>
            <a:pPr marL="113030" marR="5080" indent="278765"/>
            <a:endParaRPr lang="en-US" altLang="zh-CN" sz="1250" dirty="0">
              <a:latin typeface="Times New Roman"/>
              <a:cs typeface="Times New Roman"/>
            </a:endParaRPr>
          </a:p>
          <a:p>
            <a:pPr marL="12700" marR="5080" indent="278765">
              <a:lnSpc>
                <a:spcPct val="166700"/>
              </a:lnSpc>
            </a:pPr>
            <a:endParaRPr lang="en-US" sz="1100" spc="-25" dirty="0" smtClean="0">
              <a:solidFill>
                <a:srgbClr val="231F20"/>
              </a:solidFill>
              <a:latin typeface="宋体"/>
              <a:cs typeface="宋体"/>
            </a:endParaRPr>
          </a:p>
          <a:p>
            <a:pPr marL="12700" marR="5080" indent="278765">
              <a:lnSpc>
                <a:spcPct val="166700"/>
              </a:lnSpc>
            </a:pPr>
            <a:r>
              <a:rPr sz="1100" spc="-25" dirty="0" smtClean="0">
                <a:solidFill>
                  <a:srgbClr val="231F20"/>
                </a:solidFill>
                <a:latin typeface="宋体"/>
                <a:cs typeface="宋体"/>
              </a:rPr>
              <a:t>是在完成生涯规划指导初</a:t>
            </a:r>
            <a:r>
              <a:rPr sz="1100" spc="-25" dirty="0">
                <a:solidFill>
                  <a:srgbClr val="231F20"/>
                </a:solidFill>
                <a:latin typeface="宋体"/>
                <a:cs typeface="宋体"/>
              </a:rPr>
              <a:t>、中、高级课程的基础上，</a:t>
            </a:r>
            <a:r>
              <a:rPr sz="1100" spc="-25" dirty="0" smtClean="0">
                <a:solidFill>
                  <a:srgbClr val="231F20"/>
                </a:solidFill>
                <a:latin typeface="宋体"/>
                <a:cs typeface="宋体"/>
              </a:rPr>
              <a:t>具备丰富的案例研习经验和实践反思经验</a:t>
            </a:r>
            <a:r>
              <a:rPr sz="1100" spc="-25" dirty="0">
                <a:solidFill>
                  <a:srgbClr val="231F20"/>
                </a:solidFill>
                <a:latin typeface="宋体"/>
                <a:cs typeface="宋体"/>
              </a:rPr>
              <a:t>，具备将教练技术应用于生涯规划和职业辅导中的能力，通过教练的引导，使被教练者能快速</a:t>
            </a:r>
            <a:r>
              <a:rPr sz="1100" spc="-25" dirty="0" smtClean="0">
                <a:solidFill>
                  <a:srgbClr val="231F20"/>
                </a:solidFill>
                <a:latin typeface="宋体"/>
                <a:cs typeface="宋体"/>
              </a:rPr>
              <a:t>、有效澄清自己的决策</a:t>
            </a:r>
            <a:r>
              <a:rPr sz="1100" spc="-25" dirty="0">
                <a:solidFill>
                  <a:srgbClr val="231F20"/>
                </a:solidFill>
                <a:latin typeface="宋体"/>
                <a:cs typeface="宋体"/>
              </a:rPr>
              <a:t>，从而让被教练者自己找到答案。能够快速、</a:t>
            </a:r>
            <a:r>
              <a:rPr sz="1100" spc="-25" dirty="0" smtClean="0">
                <a:solidFill>
                  <a:srgbClr val="231F20"/>
                </a:solidFill>
                <a:latin typeface="宋体"/>
                <a:cs typeface="宋体"/>
              </a:rPr>
              <a:t>有效的解决被教练者的生涯困惑</a:t>
            </a:r>
            <a:r>
              <a:rPr sz="1100" spc="-50" dirty="0" smtClean="0">
                <a:solidFill>
                  <a:srgbClr val="231F20"/>
                </a:solidFill>
                <a:latin typeface="宋体"/>
                <a:cs typeface="宋体"/>
              </a:rPr>
              <a:t>和决策问题</a:t>
            </a:r>
            <a:r>
              <a:rPr sz="1100" spc="-50" dirty="0">
                <a:solidFill>
                  <a:srgbClr val="231F20"/>
                </a:solidFill>
                <a:latin typeface="宋体"/>
                <a:cs typeface="宋体"/>
              </a:rPr>
              <a:t>。取得该证书人员可开展生涯规划指导课程，培训初、中级学员，对初、</a:t>
            </a:r>
            <a:r>
              <a:rPr sz="1100" spc="-50" dirty="0" smtClean="0">
                <a:solidFill>
                  <a:srgbClr val="231F20"/>
                </a:solidFill>
                <a:latin typeface="宋体"/>
                <a:cs typeface="宋体"/>
              </a:rPr>
              <a:t>中级学员进行督</a:t>
            </a:r>
            <a:r>
              <a:rPr sz="1100" spc="15" dirty="0" smtClean="0">
                <a:solidFill>
                  <a:srgbClr val="231F20"/>
                </a:solidFill>
                <a:latin typeface="宋体"/>
                <a:cs typeface="宋体"/>
              </a:rPr>
              <a:t>导和管理工作</a:t>
            </a:r>
            <a:r>
              <a:rPr sz="1100" spc="15" dirty="0">
                <a:solidFill>
                  <a:srgbClr val="231F20"/>
                </a:solidFill>
                <a:latin typeface="宋体"/>
                <a:cs typeface="宋体"/>
              </a:rPr>
              <a:t>。</a:t>
            </a:r>
            <a:endParaRPr sz="1100" dirty="0">
              <a:latin typeface="宋体"/>
              <a:cs typeface="宋体"/>
            </a:endParaRPr>
          </a:p>
        </p:txBody>
      </p:sp>
      <p:sp>
        <p:nvSpPr>
          <p:cNvPr id="39" name="object 39"/>
          <p:cNvSpPr/>
          <p:nvPr/>
        </p:nvSpPr>
        <p:spPr>
          <a:xfrm>
            <a:off x="1416811" y="8940952"/>
            <a:ext cx="1365503" cy="1048511"/>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1445869" y="8457072"/>
            <a:ext cx="1179688" cy="1179688"/>
          </a:xfrm>
          <a:prstGeom prst="rect">
            <a:avLst/>
          </a:prstGeom>
          <a:blipFill>
            <a:blip r:embed="rId6" cstate="print"/>
            <a:stretch>
              <a:fillRect/>
            </a:stretch>
          </a:blipFill>
        </p:spPr>
        <p:txBody>
          <a:bodyPr wrap="square" lIns="0" tIns="0" rIns="0" bIns="0" rtlCol="0"/>
          <a:lstStyle/>
          <a:p>
            <a:endParaRPr/>
          </a:p>
        </p:txBody>
      </p:sp>
      <p:sp>
        <p:nvSpPr>
          <p:cNvPr id="41" name="文本框 40"/>
          <p:cNvSpPr txBox="1"/>
          <p:nvPr/>
        </p:nvSpPr>
        <p:spPr>
          <a:xfrm>
            <a:off x="807469" y="5393157"/>
            <a:ext cx="663002" cy="307777"/>
          </a:xfrm>
          <a:prstGeom prst="rect">
            <a:avLst/>
          </a:prstGeom>
          <a:noFill/>
        </p:spPr>
        <p:txBody>
          <a:bodyPr wrap="none" rtlCol="0">
            <a:spAutoFit/>
          </a:bodyPr>
          <a:lstStyle/>
          <a:p>
            <a:pPr marL="113030"/>
            <a:r>
              <a:rPr lang="zh-CN" altLang="en-US" sz="1400" spc="20" dirty="0">
                <a:solidFill>
                  <a:srgbClr val="FFFFFF"/>
                </a:solidFill>
                <a:latin typeface="宋体"/>
                <a:cs typeface="宋体"/>
              </a:rPr>
              <a:t>高级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001" y="5915211"/>
            <a:ext cx="5903988" cy="367224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sz="2200" spc="35" dirty="0" err="1" smtClean="0">
                <a:solidFill>
                  <a:srgbClr val="343435"/>
                </a:solidFill>
                <a:latin typeface="宋体"/>
                <a:cs typeface="宋体"/>
              </a:rPr>
              <a:t>适用院校及专业</a:t>
            </a:r>
            <a:r>
              <a:rPr lang="zh-CN" altLang="en-US" sz="2200" spc="35" dirty="0" smtClean="0">
                <a:solidFill>
                  <a:srgbClr val="343435"/>
                </a:solidFill>
                <a:latin typeface="宋体"/>
                <a:cs typeface="宋体"/>
              </a:rPr>
              <a:t>（共计</a:t>
            </a:r>
            <a:r>
              <a:rPr lang="en-US" altLang="zh-CN" sz="2200" spc="35" dirty="0" smtClean="0">
                <a:solidFill>
                  <a:srgbClr val="343435"/>
                </a:solidFill>
                <a:latin typeface="宋体"/>
                <a:cs typeface="宋体"/>
              </a:rPr>
              <a:t>1845</a:t>
            </a:r>
            <a:r>
              <a:rPr lang="zh-CN" altLang="en-US" sz="2200" spc="35" dirty="0" smtClean="0">
                <a:solidFill>
                  <a:srgbClr val="343435"/>
                </a:solidFill>
                <a:latin typeface="宋体"/>
                <a:cs typeface="宋体"/>
              </a:rPr>
              <a:t>个）</a:t>
            </a:r>
            <a:endParaRPr sz="2200" dirty="0">
              <a:latin typeface="宋体"/>
              <a:cs typeface="宋体"/>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a:endParaRPr/>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
        <p:nvSpPr>
          <p:cNvPr id="6" name="object 6"/>
          <p:cNvSpPr txBox="1"/>
          <p:nvPr/>
        </p:nvSpPr>
        <p:spPr>
          <a:xfrm>
            <a:off x="654050" y="2207402"/>
            <a:ext cx="5911215" cy="282129"/>
          </a:xfrm>
          <a:prstGeom prst="rect">
            <a:avLst/>
          </a:prstGeom>
        </p:spPr>
        <p:txBody>
          <a:bodyPr vert="horz" wrap="square" lIns="0" tIns="0" rIns="0" bIns="0" rtlCol="0">
            <a:spAutoFit/>
          </a:bodyPr>
          <a:lstStyle/>
          <a:p>
            <a:pPr marL="12700" marR="5080" indent="278765">
              <a:lnSpc>
                <a:spcPts val="2200"/>
              </a:lnSpc>
            </a:pPr>
            <a:r>
              <a:rPr lang="zh-CN" altLang="en-US" sz="2000" dirty="0" smtClean="0">
                <a:latin typeface="宋体"/>
                <a:cs typeface="宋体"/>
              </a:rPr>
              <a:t>中职专业全覆盖</a:t>
            </a:r>
            <a:endParaRPr sz="2000" dirty="0">
              <a:latin typeface="宋体"/>
              <a:cs typeface="宋体"/>
            </a:endParaRPr>
          </a:p>
        </p:txBody>
      </p:sp>
      <p:sp>
        <p:nvSpPr>
          <p:cNvPr id="7" name="object 7"/>
          <p:cNvSpPr/>
          <p:nvPr/>
        </p:nvSpPr>
        <p:spPr>
          <a:xfrm>
            <a:off x="825195" y="153423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a:endParaRPr/>
          </a:p>
        </p:txBody>
      </p:sp>
      <p:sp>
        <p:nvSpPr>
          <p:cNvPr id="8" name="object 8"/>
          <p:cNvSpPr txBox="1"/>
          <p:nvPr/>
        </p:nvSpPr>
        <p:spPr>
          <a:xfrm>
            <a:off x="825195" y="1534236"/>
            <a:ext cx="1433830" cy="304800"/>
          </a:xfrm>
          <a:prstGeom prst="rect">
            <a:avLst/>
          </a:prstGeom>
        </p:spPr>
        <p:txBody>
          <a:bodyPr vert="horz" wrap="square" lIns="0" tIns="41275" rIns="0" bIns="0" rtlCol="0">
            <a:spAutoFit/>
          </a:bodyPr>
          <a:lstStyle/>
          <a:p>
            <a:pPr marL="225425">
              <a:lnSpc>
                <a:spcPct val="100000"/>
              </a:lnSpc>
              <a:spcBef>
                <a:spcPts val="325"/>
              </a:spcBef>
            </a:pPr>
            <a:r>
              <a:rPr sz="1400" spc="20" dirty="0">
                <a:solidFill>
                  <a:srgbClr val="FFFFFF"/>
                </a:solidFill>
                <a:latin typeface="宋体"/>
                <a:cs typeface="宋体"/>
              </a:rPr>
              <a:t>中等职业学校</a:t>
            </a:r>
            <a:endParaRPr sz="1400" dirty="0">
              <a:latin typeface="宋体"/>
              <a:cs typeface="宋体"/>
            </a:endParaRPr>
          </a:p>
        </p:txBody>
      </p:sp>
      <p:sp>
        <p:nvSpPr>
          <p:cNvPr id="9" name="object 9"/>
          <p:cNvSpPr txBox="1"/>
          <p:nvPr/>
        </p:nvSpPr>
        <p:spPr>
          <a:xfrm>
            <a:off x="746479" y="3703185"/>
            <a:ext cx="5985510" cy="282129"/>
          </a:xfrm>
          <a:prstGeom prst="rect">
            <a:avLst/>
          </a:prstGeom>
        </p:spPr>
        <p:txBody>
          <a:bodyPr vert="horz" wrap="square" lIns="0" tIns="0" rIns="0" bIns="0" rtlCol="0">
            <a:spAutoFit/>
          </a:bodyPr>
          <a:lstStyle/>
          <a:p>
            <a:pPr marL="12700" marR="5080" indent="278765">
              <a:lnSpc>
                <a:spcPts val="2200"/>
              </a:lnSpc>
            </a:pPr>
            <a:r>
              <a:rPr lang="zh-CN" altLang="en-US" sz="2000" dirty="0">
                <a:latin typeface="宋体"/>
                <a:cs typeface="宋体"/>
              </a:rPr>
              <a:t>高职专业全覆盖</a:t>
            </a:r>
            <a:endParaRPr sz="2000" dirty="0">
              <a:latin typeface="宋体"/>
              <a:cs typeface="宋体"/>
            </a:endParaRPr>
          </a:p>
        </p:txBody>
      </p:sp>
      <p:sp>
        <p:nvSpPr>
          <p:cNvPr id="10" name="object 10"/>
          <p:cNvSpPr/>
          <p:nvPr/>
        </p:nvSpPr>
        <p:spPr>
          <a:xfrm>
            <a:off x="825195" y="2930258"/>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a:endParaRPr/>
          </a:p>
        </p:txBody>
      </p:sp>
      <p:sp>
        <p:nvSpPr>
          <p:cNvPr id="11" name="object 11"/>
          <p:cNvSpPr txBox="1"/>
          <p:nvPr/>
        </p:nvSpPr>
        <p:spPr>
          <a:xfrm>
            <a:off x="825195" y="2930258"/>
            <a:ext cx="1433830" cy="304800"/>
          </a:xfrm>
          <a:prstGeom prst="rect">
            <a:avLst/>
          </a:prstGeom>
        </p:spPr>
        <p:txBody>
          <a:bodyPr vert="horz" wrap="square" lIns="0" tIns="41910" rIns="0" bIns="0" rtlCol="0">
            <a:spAutoFit/>
          </a:bodyPr>
          <a:lstStyle/>
          <a:p>
            <a:pPr marL="225425">
              <a:lnSpc>
                <a:spcPct val="100000"/>
              </a:lnSpc>
              <a:spcBef>
                <a:spcPts val="330"/>
              </a:spcBef>
            </a:pPr>
            <a:r>
              <a:rPr sz="1400" spc="20" dirty="0">
                <a:solidFill>
                  <a:srgbClr val="FFFFFF"/>
                </a:solidFill>
                <a:latin typeface="宋体"/>
                <a:cs typeface="宋体"/>
              </a:rPr>
              <a:t>高等职业学校</a:t>
            </a:r>
            <a:endParaRPr sz="1400">
              <a:latin typeface="宋体"/>
              <a:cs typeface="宋体"/>
            </a:endParaRPr>
          </a:p>
        </p:txBody>
      </p:sp>
      <p:sp>
        <p:nvSpPr>
          <p:cNvPr id="12" name="object 12"/>
          <p:cNvSpPr txBox="1"/>
          <p:nvPr/>
        </p:nvSpPr>
        <p:spPr>
          <a:xfrm>
            <a:off x="825195" y="5716189"/>
            <a:ext cx="6163287" cy="282129"/>
          </a:xfrm>
          <a:prstGeom prst="rect">
            <a:avLst/>
          </a:prstGeom>
        </p:spPr>
        <p:txBody>
          <a:bodyPr vert="horz" wrap="square" lIns="0" tIns="0" rIns="0" bIns="0" rtlCol="0">
            <a:spAutoFit/>
          </a:bodyPr>
          <a:lstStyle>
            <a:defPPr>
              <a:defRPr lang="zh-CN"/>
            </a:defPPr>
            <a:lvl1pPr marL="12700" marR="5080" indent="278765">
              <a:lnSpc>
                <a:spcPts val="2200"/>
              </a:lnSpc>
              <a:defRPr sz="2000">
                <a:latin typeface="宋体"/>
                <a:cs typeface="宋体"/>
              </a:defRPr>
            </a:lvl1pPr>
          </a:lstStyle>
          <a:p>
            <a:r>
              <a:rPr lang="zh-CN" altLang="en-US" dirty="0"/>
              <a:t>本科院校专业全覆盖</a:t>
            </a:r>
            <a:endParaRPr dirty="0"/>
          </a:p>
        </p:txBody>
      </p:sp>
      <p:sp>
        <p:nvSpPr>
          <p:cNvPr id="13" name="object 13"/>
          <p:cNvSpPr/>
          <p:nvPr/>
        </p:nvSpPr>
        <p:spPr>
          <a:xfrm>
            <a:off x="825195" y="4888941"/>
            <a:ext cx="1628775" cy="304800"/>
          </a:xfrm>
          <a:custGeom>
            <a:avLst/>
            <a:gdLst/>
            <a:ahLst/>
            <a:cxnLst/>
            <a:rect l="l" t="t" r="r" b="b"/>
            <a:pathLst>
              <a:path w="1628775" h="304800">
                <a:moveTo>
                  <a:pt x="1628444" y="304800"/>
                </a:moveTo>
                <a:lnTo>
                  <a:pt x="0" y="304800"/>
                </a:lnTo>
                <a:lnTo>
                  <a:pt x="0" y="0"/>
                </a:lnTo>
                <a:lnTo>
                  <a:pt x="1628444" y="0"/>
                </a:lnTo>
                <a:lnTo>
                  <a:pt x="1628444" y="304800"/>
                </a:lnTo>
                <a:close/>
              </a:path>
            </a:pathLst>
          </a:custGeom>
          <a:solidFill>
            <a:srgbClr val="0077C0"/>
          </a:solidFill>
        </p:spPr>
        <p:txBody>
          <a:bodyPr wrap="square" lIns="0" tIns="0" rIns="0" bIns="0" rtlCol="0"/>
          <a:lstStyle/>
          <a:p>
            <a:endParaRPr/>
          </a:p>
        </p:txBody>
      </p:sp>
      <p:sp>
        <p:nvSpPr>
          <p:cNvPr id="14" name="object 14"/>
          <p:cNvSpPr txBox="1"/>
          <p:nvPr/>
        </p:nvSpPr>
        <p:spPr>
          <a:xfrm>
            <a:off x="825195" y="4888941"/>
            <a:ext cx="1628775" cy="257763"/>
          </a:xfrm>
          <a:prstGeom prst="rect">
            <a:avLst/>
          </a:prstGeom>
        </p:spPr>
        <p:txBody>
          <a:bodyPr vert="horz" wrap="square" lIns="0" tIns="41910" rIns="0" bIns="0" rtlCol="0">
            <a:spAutoFit/>
          </a:bodyPr>
          <a:lstStyle/>
          <a:p>
            <a:pPr marL="225425">
              <a:lnSpc>
                <a:spcPct val="100000"/>
              </a:lnSpc>
              <a:spcBef>
                <a:spcPts val="330"/>
              </a:spcBef>
            </a:pPr>
            <a:r>
              <a:rPr sz="1400" spc="20" dirty="0" err="1" smtClean="0">
                <a:solidFill>
                  <a:srgbClr val="FFFFFF"/>
                </a:solidFill>
                <a:latin typeface="宋体"/>
                <a:cs typeface="宋体"/>
              </a:rPr>
              <a:t>本科</a:t>
            </a:r>
            <a:r>
              <a:rPr lang="zh-CN" altLang="en-US" sz="1400" spc="20" dirty="0" smtClean="0">
                <a:solidFill>
                  <a:srgbClr val="FFFFFF"/>
                </a:solidFill>
                <a:latin typeface="宋体"/>
                <a:cs typeface="宋体"/>
              </a:rPr>
              <a:t>院校</a:t>
            </a:r>
            <a:endParaRPr sz="1400" dirty="0">
              <a:latin typeface="宋体"/>
              <a:cs typeface="宋体"/>
            </a:endParaRPr>
          </a:p>
        </p:txBody>
      </p:sp>
      <p:sp>
        <p:nvSpPr>
          <p:cNvPr id="15" name="object 15"/>
          <p:cNvSpPr/>
          <p:nvPr/>
        </p:nvSpPr>
        <p:spPr>
          <a:xfrm>
            <a:off x="879059" y="1650645"/>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97042" y="777639"/>
            <a:ext cx="2296795" cy="394970"/>
          </a:xfrm>
          <a:prstGeom prst="rect">
            <a:avLst/>
          </a:prstGeom>
        </p:spPr>
        <p:txBody>
          <a:bodyPr vert="horz" wrap="square" lIns="0" tIns="0" rIns="0" bIns="0" rtlCol="0">
            <a:spAutoFit/>
          </a:bodyPr>
          <a:lstStyle/>
          <a:p>
            <a:pPr marL="12700">
              <a:lnSpc>
                <a:spcPct val="100000"/>
              </a:lnSpc>
            </a:pPr>
            <a:r>
              <a:rPr sz="2200" spc="35" dirty="0">
                <a:solidFill>
                  <a:srgbClr val="343435"/>
                </a:solidFill>
                <a:latin typeface="宋体"/>
                <a:cs typeface="宋体"/>
              </a:rPr>
              <a:t>试点院校申报流程</a:t>
            </a:r>
            <a:endParaRPr sz="2200">
              <a:latin typeface="宋体"/>
              <a:cs typeface="宋体"/>
            </a:endParaRPr>
          </a:p>
        </p:txBody>
      </p:sp>
      <p:sp>
        <p:nvSpPr>
          <p:cNvPr id="3" name="object 3"/>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a:endParaRPr/>
          </a:p>
        </p:txBody>
      </p:sp>
      <p:sp>
        <p:nvSpPr>
          <p:cNvPr id="4" name="object 4"/>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
        <p:nvSpPr>
          <p:cNvPr id="5" name="object 5"/>
          <p:cNvSpPr/>
          <p:nvPr/>
        </p:nvSpPr>
        <p:spPr>
          <a:xfrm>
            <a:off x="907564" y="1988208"/>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endParaRPr/>
          </a:p>
        </p:txBody>
      </p:sp>
      <p:sp>
        <p:nvSpPr>
          <p:cNvPr id="6" name="object 6"/>
          <p:cNvSpPr/>
          <p:nvPr/>
        </p:nvSpPr>
        <p:spPr>
          <a:xfrm>
            <a:off x="3719026" y="1393061"/>
            <a:ext cx="12700" cy="589483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439169" y="1151626"/>
            <a:ext cx="572770" cy="572770"/>
          </a:xfrm>
          <a:custGeom>
            <a:avLst/>
            <a:gdLst/>
            <a:ahLst/>
            <a:cxnLst/>
            <a:rect l="l" t="t" r="r" b="b"/>
            <a:pathLst>
              <a:path w="572770" h="572769">
                <a:moveTo>
                  <a:pt x="286207" y="0"/>
                </a:moveTo>
                <a:lnTo>
                  <a:pt x="0" y="286219"/>
                </a:lnTo>
                <a:lnTo>
                  <a:pt x="286207" y="572427"/>
                </a:lnTo>
                <a:lnTo>
                  <a:pt x="572427" y="286219"/>
                </a:lnTo>
                <a:lnTo>
                  <a:pt x="286207" y="0"/>
                </a:lnTo>
                <a:close/>
              </a:path>
            </a:pathLst>
          </a:custGeom>
          <a:solidFill>
            <a:srgbClr val="FFFFFF"/>
          </a:solidFill>
        </p:spPr>
        <p:txBody>
          <a:bodyPr wrap="square" lIns="0" tIns="0" rIns="0" bIns="0" rtlCol="0"/>
          <a:lstStyle/>
          <a:p>
            <a:endParaRPr/>
          </a:p>
        </p:txBody>
      </p:sp>
      <p:sp>
        <p:nvSpPr>
          <p:cNvPr id="8" name="object 8"/>
          <p:cNvSpPr/>
          <p:nvPr/>
        </p:nvSpPr>
        <p:spPr>
          <a:xfrm>
            <a:off x="3439169" y="1151626"/>
            <a:ext cx="572770" cy="572770"/>
          </a:xfrm>
          <a:custGeom>
            <a:avLst/>
            <a:gdLst/>
            <a:ahLst/>
            <a:cxnLst/>
            <a:rect l="l" t="t" r="r" b="b"/>
            <a:pathLst>
              <a:path w="572770" h="572769">
                <a:moveTo>
                  <a:pt x="286207" y="572427"/>
                </a:moveTo>
                <a:lnTo>
                  <a:pt x="0" y="286219"/>
                </a:lnTo>
                <a:lnTo>
                  <a:pt x="286207" y="0"/>
                </a:lnTo>
                <a:lnTo>
                  <a:pt x="572427" y="286219"/>
                </a:lnTo>
                <a:lnTo>
                  <a:pt x="286207" y="572427"/>
                </a:lnTo>
                <a:close/>
              </a:path>
            </a:pathLst>
          </a:custGeom>
          <a:ln w="12700">
            <a:solidFill>
              <a:srgbClr val="0077C0"/>
            </a:solidFill>
          </a:ln>
        </p:spPr>
        <p:txBody>
          <a:bodyPr wrap="square" lIns="0" tIns="0" rIns="0" bIns="0" rtlCol="0"/>
          <a:lstStyle/>
          <a:p>
            <a:endParaRPr/>
          </a:p>
        </p:txBody>
      </p:sp>
      <p:sp>
        <p:nvSpPr>
          <p:cNvPr id="9" name="object 9"/>
          <p:cNvSpPr/>
          <p:nvPr/>
        </p:nvSpPr>
        <p:spPr>
          <a:xfrm>
            <a:off x="3522997" y="1235451"/>
            <a:ext cx="405130" cy="405130"/>
          </a:xfrm>
          <a:custGeom>
            <a:avLst/>
            <a:gdLst/>
            <a:ahLst/>
            <a:cxnLst/>
            <a:rect l="l" t="t" r="r" b="b"/>
            <a:pathLst>
              <a:path w="405129" h="405130">
                <a:moveTo>
                  <a:pt x="332765" y="0"/>
                </a:moveTo>
                <a:lnTo>
                  <a:pt x="71996" y="0"/>
                </a:lnTo>
                <a:lnTo>
                  <a:pt x="43971" y="5659"/>
                </a:lnTo>
                <a:lnTo>
                  <a:pt x="21086" y="21093"/>
                </a:lnTo>
                <a:lnTo>
                  <a:pt x="5657" y="43982"/>
                </a:lnTo>
                <a:lnTo>
                  <a:pt x="0" y="72008"/>
                </a:lnTo>
                <a:lnTo>
                  <a:pt x="0" y="332765"/>
                </a:lnTo>
                <a:lnTo>
                  <a:pt x="5657" y="360797"/>
                </a:lnTo>
                <a:lnTo>
                  <a:pt x="21086" y="383686"/>
                </a:lnTo>
                <a:lnTo>
                  <a:pt x="43971" y="399116"/>
                </a:lnTo>
                <a:lnTo>
                  <a:pt x="71996" y="404774"/>
                </a:lnTo>
                <a:lnTo>
                  <a:pt x="332765" y="404774"/>
                </a:lnTo>
                <a:lnTo>
                  <a:pt x="360790" y="399116"/>
                </a:lnTo>
                <a:lnTo>
                  <a:pt x="383674" y="383686"/>
                </a:lnTo>
                <a:lnTo>
                  <a:pt x="399104" y="360797"/>
                </a:lnTo>
                <a:lnTo>
                  <a:pt x="404761" y="332765"/>
                </a:lnTo>
                <a:lnTo>
                  <a:pt x="404761" y="72008"/>
                </a:lnTo>
                <a:lnTo>
                  <a:pt x="399104" y="43982"/>
                </a:lnTo>
                <a:lnTo>
                  <a:pt x="383674" y="21093"/>
                </a:lnTo>
                <a:lnTo>
                  <a:pt x="360790" y="5659"/>
                </a:lnTo>
                <a:lnTo>
                  <a:pt x="332765" y="0"/>
                </a:lnTo>
                <a:close/>
              </a:path>
            </a:pathLst>
          </a:custGeom>
          <a:solidFill>
            <a:srgbClr val="FFFFFF"/>
          </a:solidFill>
        </p:spPr>
        <p:txBody>
          <a:bodyPr wrap="square" lIns="0" tIns="0" rIns="0" bIns="0" rtlCol="0"/>
          <a:lstStyle/>
          <a:p>
            <a:endParaRPr/>
          </a:p>
        </p:txBody>
      </p:sp>
      <p:sp>
        <p:nvSpPr>
          <p:cNvPr id="10" name="object 10"/>
          <p:cNvSpPr/>
          <p:nvPr/>
        </p:nvSpPr>
        <p:spPr>
          <a:xfrm>
            <a:off x="3522997" y="1235451"/>
            <a:ext cx="405130" cy="405130"/>
          </a:xfrm>
          <a:custGeom>
            <a:avLst/>
            <a:gdLst/>
            <a:ahLst/>
            <a:cxnLst/>
            <a:rect l="l" t="t" r="r" b="b"/>
            <a:pathLst>
              <a:path w="405129" h="405130">
                <a:moveTo>
                  <a:pt x="332765" y="404774"/>
                </a:moveTo>
                <a:lnTo>
                  <a:pt x="71996" y="404774"/>
                </a:lnTo>
                <a:lnTo>
                  <a:pt x="43971" y="399116"/>
                </a:lnTo>
                <a:lnTo>
                  <a:pt x="21086" y="383686"/>
                </a:lnTo>
                <a:lnTo>
                  <a:pt x="5657" y="360797"/>
                </a:lnTo>
                <a:lnTo>
                  <a:pt x="0" y="332765"/>
                </a:lnTo>
                <a:lnTo>
                  <a:pt x="0" y="72008"/>
                </a:lnTo>
                <a:lnTo>
                  <a:pt x="5657" y="43982"/>
                </a:lnTo>
                <a:lnTo>
                  <a:pt x="21086" y="21093"/>
                </a:lnTo>
                <a:lnTo>
                  <a:pt x="43971" y="5659"/>
                </a:lnTo>
                <a:lnTo>
                  <a:pt x="71996" y="0"/>
                </a:lnTo>
                <a:lnTo>
                  <a:pt x="332765" y="0"/>
                </a:lnTo>
                <a:lnTo>
                  <a:pt x="360790" y="5659"/>
                </a:lnTo>
                <a:lnTo>
                  <a:pt x="383674" y="21093"/>
                </a:lnTo>
                <a:lnTo>
                  <a:pt x="399104" y="43982"/>
                </a:lnTo>
                <a:lnTo>
                  <a:pt x="404761" y="72008"/>
                </a:lnTo>
                <a:lnTo>
                  <a:pt x="404761" y="332765"/>
                </a:lnTo>
                <a:lnTo>
                  <a:pt x="399104" y="360797"/>
                </a:lnTo>
                <a:lnTo>
                  <a:pt x="383674" y="383686"/>
                </a:lnTo>
                <a:lnTo>
                  <a:pt x="360790" y="399116"/>
                </a:lnTo>
                <a:lnTo>
                  <a:pt x="332765" y="404774"/>
                </a:lnTo>
                <a:close/>
              </a:path>
            </a:pathLst>
          </a:custGeom>
          <a:ln w="12700">
            <a:solidFill>
              <a:srgbClr val="0077C0"/>
            </a:solidFill>
          </a:ln>
        </p:spPr>
        <p:txBody>
          <a:bodyPr wrap="square" lIns="0" tIns="0" rIns="0" bIns="0" rtlCol="0"/>
          <a:lstStyle/>
          <a:p>
            <a:endParaRPr/>
          </a:p>
        </p:txBody>
      </p:sp>
      <p:sp>
        <p:nvSpPr>
          <p:cNvPr id="11" name="object 11"/>
          <p:cNvSpPr/>
          <p:nvPr/>
        </p:nvSpPr>
        <p:spPr>
          <a:xfrm>
            <a:off x="3675840" y="670189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2" name="object 12"/>
          <p:cNvSpPr/>
          <p:nvPr/>
        </p:nvSpPr>
        <p:spPr>
          <a:xfrm>
            <a:off x="3675840" y="579926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3" name="object 13"/>
          <p:cNvSpPr/>
          <p:nvPr/>
        </p:nvSpPr>
        <p:spPr>
          <a:xfrm>
            <a:off x="3675840" y="489663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4" name="object 14"/>
          <p:cNvSpPr/>
          <p:nvPr/>
        </p:nvSpPr>
        <p:spPr>
          <a:xfrm>
            <a:off x="3675840" y="3993999"/>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5" name="object 15"/>
          <p:cNvSpPr/>
          <p:nvPr/>
        </p:nvSpPr>
        <p:spPr>
          <a:xfrm>
            <a:off x="3675840" y="3091369"/>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6" name="object 16"/>
          <p:cNvSpPr/>
          <p:nvPr/>
        </p:nvSpPr>
        <p:spPr>
          <a:xfrm>
            <a:off x="3675840" y="2246398"/>
            <a:ext cx="99060" cy="61594"/>
          </a:xfrm>
          <a:custGeom>
            <a:avLst/>
            <a:gdLst/>
            <a:ahLst/>
            <a:cxnLst/>
            <a:rect l="l" t="t" r="r" b="b"/>
            <a:pathLst>
              <a:path w="99060" h="61594">
                <a:moveTo>
                  <a:pt x="99059" y="0"/>
                </a:moveTo>
                <a:lnTo>
                  <a:pt x="0" y="0"/>
                </a:lnTo>
                <a:lnTo>
                  <a:pt x="49529" y="61048"/>
                </a:lnTo>
                <a:lnTo>
                  <a:pt x="99059" y="0"/>
                </a:lnTo>
                <a:close/>
              </a:path>
            </a:pathLst>
          </a:custGeom>
          <a:solidFill>
            <a:srgbClr val="0077C0"/>
          </a:solidFill>
        </p:spPr>
        <p:txBody>
          <a:bodyPr wrap="square" lIns="0" tIns="0" rIns="0" bIns="0" rtlCol="0"/>
          <a:lstStyle/>
          <a:p>
            <a:endParaRPr/>
          </a:p>
        </p:txBody>
      </p:sp>
      <p:sp>
        <p:nvSpPr>
          <p:cNvPr id="17" name="object 17"/>
          <p:cNvSpPr txBox="1"/>
          <p:nvPr/>
        </p:nvSpPr>
        <p:spPr>
          <a:xfrm>
            <a:off x="1061419" y="2092877"/>
            <a:ext cx="2122170" cy="548640"/>
          </a:xfrm>
          <a:prstGeom prst="rect">
            <a:avLst/>
          </a:prstGeom>
        </p:spPr>
        <p:txBody>
          <a:bodyPr vert="horz" wrap="square" lIns="0" tIns="0" rIns="0" bIns="0" rtlCol="0">
            <a:spAutoFit/>
          </a:bodyPr>
          <a:lstStyle/>
          <a:p>
            <a:pPr marL="12700" marR="5080">
              <a:lnSpc>
                <a:spcPct val="128200"/>
              </a:lnSpc>
            </a:pPr>
            <a:r>
              <a:rPr sz="1300" spc="20" dirty="0">
                <a:solidFill>
                  <a:srgbClr val="231F20"/>
                </a:solidFill>
                <a:latin typeface="宋体"/>
                <a:cs typeface="宋体"/>
              </a:rPr>
              <a:t>省教育</a:t>
            </a:r>
            <a:r>
              <a:rPr sz="1300" spc="5" dirty="0">
                <a:solidFill>
                  <a:srgbClr val="231F20"/>
                </a:solidFill>
                <a:latin typeface="宋体"/>
                <a:cs typeface="宋体"/>
              </a:rPr>
              <a:t>厅</a:t>
            </a:r>
            <a:r>
              <a:rPr sz="1300" spc="-630" dirty="0">
                <a:solidFill>
                  <a:srgbClr val="231F20"/>
                </a:solidFill>
                <a:latin typeface="宋体"/>
                <a:cs typeface="宋体"/>
              </a:rPr>
              <a:t>、</a:t>
            </a:r>
            <a:r>
              <a:rPr sz="1300" spc="15" dirty="0">
                <a:solidFill>
                  <a:srgbClr val="231F20"/>
                </a:solidFill>
                <a:latin typeface="宋体"/>
                <a:cs typeface="宋体"/>
              </a:rPr>
              <a:t>直辖市教委发布申 </a:t>
            </a:r>
            <a:r>
              <a:rPr sz="1300" spc="10" dirty="0">
                <a:solidFill>
                  <a:srgbClr val="231F20"/>
                </a:solidFill>
                <a:latin typeface="宋体"/>
                <a:cs typeface="宋体"/>
              </a:rPr>
              <a:t> </a:t>
            </a:r>
            <a:r>
              <a:rPr sz="1300" spc="20" dirty="0">
                <a:solidFill>
                  <a:srgbClr val="231F20"/>
                </a:solidFill>
                <a:latin typeface="宋体"/>
                <a:cs typeface="宋体"/>
              </a:rPr>
              <a:t>报通知文件</a:t>
            </a:r>
            <a:endParaRPr sz="1300">
              <a:latin typeface="宋体"/>
              <a:cs typeface="宋体"/>
            </a:endParaRPr>
          </a:p>
        </p:txBody>
      </p:sp>
      <p:sp>
        <p:nvSpPr>
          <p:cNvPr id="18" name="object 18"/>
          <p:cNvSpPr/>
          <p:nvPr/>
        </p:nvSpPr>
        <p:spPr>
          <a:xfrm>
            <a:off x="845232" y="1866340"/>
            <a:ext cx="243840" cy="244475"/>
          </a:xfrm>
          <a:custGeom>
            <a:avLst/>
            <a:gdLst/>
            <a:ahLst/>
            <a:cxnLst/>
            <a:rect l="l" t="t" r="r" b="b"/>
            <a:pathLst>
              <a:path w="243840" h="244475">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a:endParaRPr/>
          </a:p>
        </p:txBody>
      </p:sp>
      <p:sp>
        <p:nvSpPr>
          <p:cNvPr id="19" name="object 19"/>
          <p:cNvSpPr txBox="1"/>
          <p:nvPr/>
        </p:nvSpPr>
        <p:spPr>
          <a:xfrm>
            <a:off x="920920" y="1886262"/>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1</a:t>
            </a:r>
            <a:endParaRPr sz="1200">
              <a:latin typeface="宋体"/>
              <a:cs typeface="宋体"/>
            </a:endParaRPr>
          </a:p>
        </p:txBody>
      </p:sp>
      <p:sp>
        <p:nvSpPr>
          <p:cNvPr id="20" name="object 20"/>
          <p:cNvSpPr/>
          <p:nvPr/>
        </p:nvSpPr>
        <p:spPr>
          <a:xfrm>
            <a:off x="907564" y="3176090"/>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a:endParaRPr/>
          </a:p>
        </p:txBody>
      </p:sp>
      <p:sp>
        <p:nvSpPr>
          <p:cNvPr id="21" name="object 21"/>
          <p:cNvSpPr txBox="1"/>
          <p:nvPr/>
        </p:nvSpPr>
        <p:spPr>
          <a:xfrm>
            <a:off x="979729" y="3280748"/>
            <a:ext cx="2120265" cy="548640"/>
          </a:xfrm>
          <a:prstGeom prst="rect">
            <a:avLst/>
          </a:prstGeom>
        </p:spPr>
        <p:txBody>
          <a:bodyPr vert="horz" wrap="square" lIns="0" tIns="0" rIns="0" bIns="0" rtlCol="0">
            <a:spAutoFit/>
          </a:bodyPr>
          <a:lstStyle/>
          <a:p>
            <a:pPr marL="12700" marR="5080" indent="81280">
              <a:lnSpc>
                <a:spcPct val="128200"/>
              </a:lnSpc>
            </a:pPr>
            <a:r>
              <a:rPr sz="1300" spc="15" dirty="0">
                <a:solidFill>
                  <a:srgbClr val="231F20"/>
                </a:solidFill>
                <a:latin typeface="宋体"/>
                <a:cs typeface="宋体"/>
              </a:rPr>
              <a:t>校教务处发布关于申报本年  </a:t>
            </a:r>
            <a:r>
              <a:rPr sz="1300" spc="-20" dirty="0">
                <a:solidFill>
                  <a:srgbClr val="231F20"/>
                </a:solidFill>
                <a:latin typeface="宋体"/>
                <a:cs typeface="宋体"/>
              </a:rPr>
              <a:t>“1+X证书”试点的通知</a:t>
            </a:r>
            <a:endParaRPr sz="1300">
              <a:latin typeface="宋体"/>
              <a:cs typeface="宋体"/>
            </a:endParaRPr>
          </a:p>
        </p:txBody>
      </p:sp>
      <p:sp>
        <p:nvSpPr>
          <p:cNvPr id="22" name="object 22"/>
          <p:cNvSpPr/>
          <p:nvPr/>
        </p:nvSpPr>
        <p:spPr>
          <a:xfrm>
            <a:off x="907564" y="4363959"/>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endParaRPr/>
          </a:p>
        </p:txBody>
      </p:sp>
      <p:sp>
        <p:nvSpPr>
          <p:cNvPr id="23" name="object 23"/>
          <p:cNvSpPr txBox="1"/>
          <p:nvPr/>
        </p:nvSpPr>
        <p:spPr>
          <a:xfrm>
            <a:off x="1061419" y="4651489"/>
            <a:ext cx="1786889" cy="238760"/>
          </a:xfrm>
          <a:prstGeom prst="rect">
            <a:avLst/>
          </a:prstGeom>
        </p:spPr>
        <p:txBody>
          <a:bodyPr vert="horz" wrap="square" lIns="0" tIns="0" rIns="0" bIns="0" rtlCol="0">
            <a:spAutoFit/>
          </a:bodyPr>
          <a:lstStyle/>
          <a:p>
            <a:pPr marL="12700">
              <a:lnSpc>
                <a:spcPct val="100000"/>
              </a:lnSpc>
            </a:pPr>
            <a:r>
              <a:rPr sz="1300" spc="20" dirty="0">
                <a:solidFill>
                  <a:srgbClr val="231F20"/>
                </a:solidFill>
                <a:latin typeface="宋体"/>
                <a:cs typeface="宋体"/>
              </a:rPr>
              <a:t>阅读要</a:t>
            </a:r>
            <a:r>
              <a:rPr sz="1300" spc="-65" dirty="0">
                <a:solidFill>
                  <a:srgbClr val="231F20"/>
                </a:solidFill>
                <a:latin typeface="宋体"/>
                <a:cs typeface="宋体"/>
              </a:rPr>
              <a:t>求</a:t>
            </a:r>
            <a:r>
              <a:rPr sz="1300" spc="-560" dirty="0">
                <a:solidFill>
                  <a:srgbClr val="231F20"/>
                </a:solidFill>
                <a:latin typeface="宋体"/>
                <a:cs typeface="宋体"/>
              </a:rPr>
              <a:t>，</a:t>
            </a:r>
            <a:r>
              <a:rPr sz="1300" spc="20" dirty="0">
                <a:solidFill>
                  <a:srgbClr val="231F20"/>
                </a:solidFill>
                <a:latin typeface="宋体"/>
                <a:cs typeface="宋体"/>
              </a:rPr>
              <a:t>填写申报材料</a:t>
            </a:r>
            <a:endParaRPr sz="1300">
              <a:latin typeface="宋体"/>
              <a:cs typeface="宋体"/>
            </a:endParaRPr>
          </a:p>
        </p:txBody>
      </p:sp>
      <p:sp>
        <p:nvSpPr>
          <p:cNvPr id="24" name="object 24"/>
          <p:cNvSpPr/>
          <p:nvPr/>
        </p:nvSpPr>
        <p:spPr>
          <a:xfrm>
            <a:off x="907564" y="5551828"/>
            <a:ext cx="2493645"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a:endParaRPr/>
          </a:p>
        </p:txBody>
      </p:sp>
      <p:sp>
        <p:nvSpPr>
          <p:cNvPr id="25" name="object 25"/>
          <p:cNvSpPr txBox="1"/>
          <p:nvPr/>
        </p:nvSpPr>
        <p:spPr>
          <a:xfrm>
            <a:off x="1061419" y="5839361"/>
            <a:ext cx="2038350" cy="238760"/>
          </a:xfrm>
          <a:prstGeom prst="rect">
            <a:avLst/>
          </a:prstGeom>
        </p:spPr>
        <p:txBody>
          <a:bodyPr vert="horz" wrap="square" lIns="0" tIns="0" rIns="0" bIns="0" rtlCol="0">
            <a:spAutoFit/>
          </a:bodyPr>
          <a:lstStyle/>
          <a:p>
            <a:pPr marL="12700">
              <a:lnSpc>
                <a:spcPct val="100000"/>
              </a:lnSpc>
            </a:pPr>
            <a:r>
              <a:rPr sz="1300" spc="20" dirty="0">
                <a:solidFill>
                  <a:srgbClr val="231F20"/>
                </a:solidFill>
                <a:latin typeface="宋体"/>
                <a:cs typeface="宋体"/>
              </a:rPr>
              <a:t>教务处审核后统一提交上传</a:t>
            </a:r>
            <a:endParaRPr sz="1300" dirty="0">
              <a:latin typeface="宋体"/>
              <a:cs typeface="宋体"/>
            </a:endParaRPr>
          </a:p>
        </p:txBody>
      </p:sp>
      <p:sp>
        <p:nvSpPr>
          <p:cNvPr id="26" name="object 26"/>
          <p:cNvSpPr/>
          <p:nvPr/>
        </p:nvSpPr>
        <p:spPr>
          <a:xfrm>
            <a:off x="945168" y="6770685"/>
            <a:ext cx="2669476"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r>
              <a:rPr lang="en-US" dirty="0" smtClean="0"/>
              <a:t> </a:t>
            </a:r>
            <a:endParaRPr dirty="0"/>
          </a:p>
        </p:txBody>
      </p:sp>
      <p:sp>
        <p:nvSpPr>
          <p:cNvPr id="27" name="object 27"/>
          <p:cNvSpPr/>
          <p:nvPr/>
        </p:nvSpPr>
        <p:spPr>
          <a:xfrm>
            <a:off x="845232" y="6617504"/>
            <a:ext cx="243840" cy="243840"/>
          </a:xfrm>
          <a:custGeom>
            <a:avLst/>
            <a:gdLst/>
            <a:ahLst/>
            <a:cxnLst/>
            <a:rect l="l" t="t" r="r" b="b"/>
            <a:pathLst>
              <a:path w="243840" h="243840">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a:endParaRPr/>
          </a:p>
        </p:txBody>
      </p:sp>
      <p:sp>
        <p:nvSpPr>
          <p:cNvPr id="28" name="object 28"/>
          <p:cNvSpPr/>
          <p:nvPr/>
        </p:nvSpPr>
        <p:spPr>
          <a:xfrm>
            <a:off x="845232" y="3054138"/>
            <a:ext cx="243840" cy="244475"/>
          </a:xfrm>
          <a:custGeom>
            <a:avLst/>
            <a:gdLst/>
            <a:ahLst/>
            <a:cxnLst/>
            <a:rect l="l" t="t" r="r" b="b"/>
            <a:pathLst>
              <a:path w="243840" h="244475">
                <a:moveTo>
                  <a:pt x="121920" y="0"/>
                </a:moveTo>
                <a:lnTo>
                  <a:pt x="74462" y="9580"/>
                </a:lnTo>
                <a:lnTo>
                  <a:pt x="35709" y="35709"/>
                </a:lnTo>
                <a:lnTo>
                  <a:pt x="9580" y="74462"/>
                </a:lnTo>
                <a:lnTo>
                  <a:pt x="0" y="121920"/>
                </a:lnTo>
                <a:lnTo>
                  <a:pt x="9580" y="169384"/>
                </a:lnTo>
                <a:lnTo>
                  <a:pt x="35709" y="208141"/>
                </a:lnTo>
                <a:lnTo>
                  <a:pt x="74462" y="234271"/>
                </a:lnTo>
                <a:lnTo>
                  <a:pt x="121920" y="243852"/>
                </a:lnTo>
                <a:lnTo>
                  <a:pt x="169377" y="234271"/>
                </a:lnTo>
                <a:lnTo>
                  <a:pt x="208130" y="208141"/>
                </a:lnTo>
                <a:lnTo>
                  <a:pt x="234259" y="169384"/>
                </a:lnTo>
                <a:lnTo>
                  <a:pt x="243840" y="121920"/>
                </a:lnTo>
                <a:lnTo>
                  <a:pt x="234259" y="74462"/>
                </a:lnTo>
                <a:lnTo>
                  <a:pt x="208130" y="35709"/>
                </a:lnTo>
                <a:lnTo>
                  <a:pt x="169377" y="9580"/>
                </a:lnTo>
                <a:lnTo>
                  <a:pt x="121920" y="0"/>
                </a:lnTo>
                <a:close/>
              </a:path>
            </a:pathLst>
          </a:custGeom>
          <a:solidFill>
            <a:srgbClr val="0077C0"/>
          </a:solidFill>
        </p:spPr>
        <p:txBody>
          <a:bodyPr wrap="square" lIns="0" tIns="0" rIns="0" bIns="0" rtlCol="0"/>
          <a:lstStyle/>
          <a:p>
            <a:endParaRPr/>
          </a:p>
        </p:txBody>
      </p:sp>
      <p:sp>
        <p:nvSpPr>
          <p:cNvPr id="29" name="object 29"/>
          <p:cNvSpPr txBox="1"/>
          <p:nvPr/>
        </p:nvSpPr>
        <p:spPr>
          <a:xfrm>
            <a:off x="910756" y="3074048"/>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3</a:t>
            </a:r>
            <a:endParaRPr sz="1200">
              <a:latin typeface="宋体"/>
              <a:cs typeface="宋体"/>
            </a:endParaRPr>
          </a:p>
        </p:txBody>
      </p:sp>
      <p:sp>
        <p:nvSpPr>
          <p:cNvPr id="30" name="object 30"/>
          <p:cNvSpPr/>
          <p:nvPr/>
        </p:nvSpPr>
        <p:spPr>
          <a:xfrm>
            <a:off x="845232" y="4241922"/>
            <a:ext cx="243840" cy="244475"/>
          </a:xfrm>
          <a:custGeom>
            <a:avLst/>
            <a:gdLst/>
            <a:ahLst/>
            <a:cxnLst/>
            <a:rect l="l" t="t" r="r" b="b"/>
            <a:pathLst>
              <a:path w="243840" h="244475">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a:endParaRPr/>
          </a:p>
        </p:txBody>
      </p:sp>
      <p:sp>
        <p:nvSpPr>
          <p:cNvPr id="31" name="object 31"/>
          <p:cNvSpPr txBox="1"/>
          <p:nvPr/>
        </p:nvSpPr>
        <p:spPr>
          <a:xfrm>
            <a:off x="909492" y="426184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5</a:t>
            </a:r>
            <a:endParaRPr sz="1200">
              <a:latin typeface="宋体"/>
              <a:cs typeface="宋体"/>
            </a:endParaRPr>
          </a:p>
        </p:txBody>
      </p:sp>
      <p:sp>
        <p:nvSpPr>
          <p:cNvPr id="32" name="object 32"/>
          <p:cNvSpPr/>
          <p:nvPr/>
        </p:nvSpPr>
        <p:spPr>
          <a:xfrm>
            <a:off x="845232" y="5429719"/>
            <a:ext cx="243840" cy="244475"/>
          </a:xfrm>
          <a:custGeom>
            <a:avLst/>
            <a:gdLst/>
            <a:ahLst/>
            <a:cxnLst/>
            <a:rect l="l" t="t" r="r" b="b"/>
            <a:pathLst>
              <a:path w="243840" h="244475">
                <a:moveTo>
                  <a:pt x="121920" y="0"/>
                </a:moveTo>
                <a:lnTo>
                  <a:pt x="74462" y="9580"/>
                </a:lnTo>
                <a:lnTo>
                  <a:pt x="35709" y="35709"/>
                </a:lnTo>
                <a:lnTo>
                  <a:pt x="9580" y="74462"/>
                </a:lnTo>
                <a:lnTo>
                  <a:pt x="0" y="121920"/>
                </a:lnTo>
                <a:lnTo>
                  <a:pt x="9580" y="169384"/>
                </a:lnTo>
                <a:lnTo>
                  <a:pt x="35709" y="208141"/>
                </a:lnTo>
                <a:lnTo>
                  <a:pt x="74462" y="234271"/>
                </a:lnTo>
                <a:lnTo>
                  <a:pt x="121920" y="243852"/>
                </a:lnTo>
                <a:lnTo>
                  <a:pt x="169377" y="234271"/>
                </a:lnTo>
                <a:lnTo>
                  <a:pt x="208130" y="208141"/>
                </a:lnTo>
                <a:lnTo>
                  <a:pt x="234259" y="169384"/>
                </a:lnTo>
                <a:lnTo>
                  <a:pt x="243840" y="121920"/>
                </a:lnTo>
                <a:lnTo>
                  <a:pt x="234259" y="74462"/>
                </a:lnTo>
                <a:lnTo>
                  <a:pt x="208130" y="35709"/>
                </a:lnTo>
                <a:lnTo>
                  <a:pt x="169377" y="9580"/>
                </a:lnTo>
                <a:lnTo>
                  <a:pt x="121920" y="0"/>
                </a:lnTo>
                <a:close/>
              </a:path>
            </a:pathLst>
          </a:custGeom>
          <a:solidFill>
            <a:srgbClr val="0077C0"/>
          </a:solidFill>
        </p:spPr>
        <p:txBody>
          <a:bodyPr wrap="square" lIns="0" tIns="0" rIns="0" bIns="0" rtlCol="0"/>
          <a:lstStyle/>
          <a:p>
            <a:endParaRPr/>
          </a:p>
        </p:txBody>
      </p:sp>
      <p:sp>
        <p:nvSpPr>
          <p:cNvPr id="33" name="object 33"/>
          <p:cNvSpPr/>
          <p:nvPr/>
        </p:nvSpPr>
        <p:spPr>
          <a:xfrm>
            <a:off x="4050814" y="2374288"/>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a:endParaRPr/>
          </a:p>
        </p:txBody>
      </p:sp>
      <p:sp>
        <p:nvSpPr>
          <p:cNvPr id="34" name="object 34"/>
          <p:cNvSpPr txBox="1"/>
          <p:nvPr/>
        </p:nvSpPr>
        <p:spPr>
          <a:xfrm>
            <a:off x="4204664" y="2478962"/>
            <a:ext cx="2122170" cy="548640"/>
          </a:xfrm>
          <a:prstGeom prst="rect">
            <a:avLst/>
          </a:prstGeom>
        </p:spPr>
        <p:txBody>
          <a:bodyPr vert="horz" wrap="square" lIns="0" tIns="0" rIns="0" bIns="0" rtlCol="0">
            <a:spAutoFit/>
          </a:bodyPr>
          <a:lstStyle/>
          <a:p>
            <a:pPr marL="12700" marR="5080">
              <a:lnSpc>
                <a:spcPct val="128200"/>
              </a:lnSpc>
            </a:pPr>
            <a:r>
              <a:rPr sz="1300" spc="20" dirty="0">
                <a:solidFill>
                  <a:srgbClr val="231F20"/>
                </a:solidFill>
                <a:latin typeface="宋体"/>
                <a:cs typeface="宋体"/>
              </a:rPr>
              <a:t>教育</a:t>
            </a:r>
            <a:r>
              <a:rPr sz="1300" spc="5" dirty="0">
                <a:solidFill>
                  <a:srgbClr val="231F20"/>
                </a:solidFill>
                <a:latin typeface="宋体"/>
                <a:cs typeface="宋体"/>
              </a:rPr>
              <a:t>局</a:t>
            </a:r>
            <a:r>
              <a:rPr sz="1300" spc="-630" dirty="0">
                <a:solidFill>
                  <a:srgbClr val="231F20"/>
                </a:solidFill>
                <a:latin typeface="宋体"/>
                <a:cs typeface="宋体"/>
              </a:rPr>
              <a:t>、</a:t>
            </a:r>
            <a:r>
              <a:rPr sz="1300" spc="15" dirty="0">
                <a:solidFill>
                  <a:srgbClr val="231F20"/>
                </a:solidFill>
                <a:latin typeface="宋体"/>
                <a:cs typeface="宋体"/>
              </a:rPr>
              <a:t>相关院校接收文件精 </a:t>
            </a:r>
            <a:r>
              <a:rPr sz="1300" spc="10" dirty="0">
                <a:solidFill>
                  <a:srgbClr val="231F20"/>
                </a:solidFill>
                <a:latin typeface="宋体"/>
                <a:cs typeface="宋体"/>
              </a:rPr>
              <a:t> </a:t>
            </a:r>
            <a:r>
              <a:rPr sz="1300" spc="20" dirty="0">
                <a:solidFill>
                  <a:srgbClr val="231F20"/>
                </a:solidFill>
                <a:latin typeface="宋体"/>
                <a:cs typeface="宋体"/>
              </a:rPr>
              <a:t>神</a:t>
            </a:r>
            <a:endParaRPr sz="1300">
              <a:latin typeface="宋体"/>
              <a:cs typeface="宋体"/>
            </a:endParaRPr>
          </a:p>
        </p:txBody>
      </p:sp>
      <p:sp>
        <p:nvSpPr>
          <p:cNvPr id="35" name="object 35"/>
          <p:cNvSpPr/>
          <p:nvPr/>
        </p:nvSpPr>
        <p:spPr>
          <a:xfrm>
            <a:off x="3988482" y="2252425"/>
            <a:ext cx="243840" cy="244475"/>
          </a:xfrm>
          <a:custGeom>
            <a:avLst/>
            <a:gdLst/>
            <a:ahLst/>
            <a:cxnLst/>
            <a:rect l="l" t="t" r="r" b="b"/>
            <a:pathLst>
              <a:path w="243839" h="244475">
                <a:moveTo>
                  <a:pt x="121919" y="0"/>
                </a:moveTo>
                <a:lnTo>
                  <a:pt x="74462" y="9580"/>
                </a:lnTo>
                <a:lnTo>
                  <a:pt x="35709" y="35709"/>
                </a:lnTo>
                <a:lnTo>
                  <a:pt x="9580" y="74462"/>
                </a:lnTo>
                <a:lnTo>
                  <a:pt x="0" y="121920"/>
                </a:lnTo>
                <a:lnTo>
                  <a:pt x="9580" y="169384"/>
                </a:lnTo>
                <a:lnTo>
                  <a:pt x="35709" y="208141"/>
                </a:lnTo>
                <a:lnTo>
                  <a:pt x="74462" y="234271"/>
                </a:lnTo>
                <a:lnTo>
                  <a:pt x="121919" y="243852"/>
                </a:lnTo>
                <a:lnTo>
                  <a:pt x="169377" y="234271"/>
                </a:lnTo>
                <a:lnTo>
                  <a:pt x="208130" y="208141"/>
                </a:lnTo>
                <a:lnTo>
                  <a:pt x="234259" y="169384"/>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a:endParaRPr/>
          </a:p>
        </p:txBody>
      </p:sp>
      <p:sp>
        <p:nvSpPr>
          <p:cNvPr id="36" name="object 36"/>
          <p:cNvSpPr txBox="1"/>
          <p:nvPr/>
        </p:nvSpPr>
        <p:spPr>
          <a:xfrm>
            <a:off x="4057399" y="227233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2</a:t>
            </a:r>
            <a:endParaRPr sz="1200">
              <a:latin typeface="宋体"/>
              <a:cs typeface="宋体"/>
            </a:endParaRPr>
          </a:p>
        </p:txBody>
      </p:sp>
      <p:sp>
        <p:nvSpPr>
          <p:cNvPr id="37" name="object 37"/>
          <p:cNvSpPr/>
          <p:nvPr/>
        </p:nvSpPr>
        <p:spPr>
          <a:xfrm>
            <a:off x="4050814" y="3562157"/>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endParaRPr/>
          </a:p>
        </p:txBody>
      </p:sp>
      <p:sp>
        <p:nvSpPr>
          <p:cNvPr id="38" name="object 38"/>
          <p:cNvSpPr txBox="1"/>
          <p:nvPr/>
        </p:nvSpPr>
        <p:spPr>
          <a:xfrm>
            <a:off x="4204664" y="3666833"/>
            <a:ext cx="2153285" cy="548640"/>
          </a:xfrm>
          <a:prstGeom prst="rect">
            <a:avLst/>
          </a:prstGeom>
        </p:spPr>
        <p:txBody>
          <a:bodyPr vert="horz" wrap="square" lIns="0" tIns="0" rIns="0" bIns="0" rtlCol="0">
            <a:spAutoFit/>
          </a:bodyPr>
          <a:lstStyle/>
          <a:p>
            <a:pPr marL="12700" marR="5080">
              <a:lnSpc>
                <a:spcPct val="128200"/>
              </a:lnSpc>
            </a:pPr>
            <a:r>
              <a:rPr sz="1300" spc="20" dirty="0">
                <a:solidFill>
                  <a:srgbClr val="231F20"/>
                </a:solidFill>
                <a:latin typeface="宋体"/>
                <a:cs typeface="宋体"/>
              </a:rPr>
              <a:t>相关学院下</a:t>
            </a:r>
            <a:r>
              <a:rPr sz="1300" spc="-625" dirty="0">
                <a:solidFill>
                  <a:srgbClr val="231F20"/>
                </a:solidFill>
                <a:latin typeface="宋体"/>
                <a:cs typeface="宋体"/>
              </a:rPr>
              <a:t>载</a:t>
            </a:r>
            <a:r>
              <a:rPr sz="1300" dirty="0">
                <a:solidFill>
                  <a:srgbClr val="231F20"/>
                </a:solidFill>
                <a:latin typeface="宋体"/>
                <a:cs typeface="宋体"/>
              </a:rPr>
              <a:t>“</a:t>
            </a:r>
            <a:r>
              <a:rPr sz="1300" spc="90" dirty="0">
                <a:solidFill>
                  <a:srgbClr val="231F20"/>
                </a:solidFill>
                <a:latin typeface="宋体"/>
                <a:cs typeface="宋体"/>
              </a:rPr>
              <a:t>1+</a:t>
            </a:r>
            <a:r>
              <a:rPr sz="1300" spc="70" dirty="0">
                <a:solidFill>
                  <a:srgbClr val="231F20"/>
                </a:solidFill>
                <a:latin typeface="宋体"/>
                <a:cs typeface="宋体"/>
              </a:rPr>
              <a:t>X</a:t>
            </a:r>
            <a:r>
              <a:rPr sz="1300" spc="-625" dirty="0">
                <a:solidFill>
                  <a:srgbClr val="231F20"/>
                </a:solidFill>
                <a:latin typeface="宋体"/>
                <a:cs typeface="宋体"/>
              </a:rPr>
              <a:t>”</a:t>
            </a:r>
            <a:r>
              <a:rPr sz="1300" spc="15" dirty="0">
                <a:solidFill>
                  <a:srgbClr val="231F20"/>
                </a:solidFill>
                <a:latin typeface="宋体"/>
                <a:cs typeface="宋体"/>
              </a:rPr>
              <a:t>申报标准 </a:t>
            </a:r>
            <a:r>
              <a:rPr sz="1300" spc="10" dirty="0">
                <a:solidFill>
                  <a:srgbClr val="231F20"/>
                </a:solidFill>
                <a:latin typeface="宋体"/>
                <a:cs typeface="宋体"/>
              </a:rPr>
              <a:t> </a:t>
            </a:r>
            <a:r>
              <a:rPr sz="1300" spc="20" dirty="0">
                <a:solidFill>
                  <a:srgbClr val="231F20"/>
                </a:solidFill>
                <a:latin typeface="宋体"/>
                <a:cs typeface="宋体"/>
              </a:rPr>
              <a:t>及要求</a:t>
            </a:r>
            <a:endParaRPr sz="1300">
              <a:latin typeface="宋体"/>
              <a:cs typeface="宋体"/>
            </a:endParaRPr>
          </a:p>
        </p:txBody>
      </p:sp>
      <p:sp>
        <p:nvSpPr>
          <p:cNvPr id="39" name="object 39"/>
          <p:cNvSpPr/>
          <p:nvPr/>
        </p:nvSpPr>
        <p:spPr>
          <a:xfrm>
            <a:off x="4050814" y="4750039"/>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a:endParaRPr/>
          </a:p>
        </p:txBody>
      </p:sp>
      <p:sp>
        <p:nvSpPr>
          <p:cNvPr id="40" name="object 40"/>
          <p:cNvSpPr txBox="1"/>
          <p:nvPr/>
        </p:nvSpPr>
        <p:spPr>
          <a:xfrm>
            <a:off x="916474" y="5037574"/>
            <a:ext cx="4320540" cy="637540"/>
          </a:xfrm>
          <a:prstGeom prst="rect">
            <a:avLst/>
          </a:prstGeom>
        </p:spPr>
        <p:txBody>
          <a:bodyPr vert="horz" wrap="square" lIns="0" tIns="0" rIns="0" bIns="0" rtlCol="0">
            <a:spAutoFit/>
          </a:bodyPr>
          <a:lstStyle/>
          <a:p>
            <a:pPr marL="3300729">
              <a:lnSpc>
                <a:spcPct val="100000"/>
              </a:lnSpc>
            </a:pPr>
            <a:r>
              <a:rPr sz="1300" spc="20" dirty="0">
                <a:solidFill>
                  <a:srgbClr val="231F20"/>
                </a:solidFill>
                <a:latin typeface="宋体"/>
                <a:cs typeface="宋体"/>
              </a:rPr>
              <a:t>发送给教务处</a:t>
            </a:r>
            <a:endParaRPr sz="1300">
              <a:latin typeface="宋体"/>
              <a:cs typeface="宋体"/>
            </a:endParaRPr>
          </a:p>
          <a:p>
            <a:pPr>
              <a:lnSpc>
                <a:spcPct val="100000"/>
              </a:lnSpc>
              <a:spcBef>
                <a:spcPts val="52"/>
              </a:spcBef>
            </a:pPr>
            <a:endParaRPr sz="1450">
              <a:latin typeface="Times New Roman"/>
              <a:cs typeface="Times New Roman"/>
            </a:endParaRPr>
          </a:p>
          <a:p>
            <a:pPr marL="12700">
              <a:lnSpc>
                <a:spcPct val="100000"/>
              </a:lnSpc>
            </a:pPr>
            <a:r>
              <a:rPr sz="1200" spc="65" dirty="0">
                <a:solidFill>
                  <a:srgbClr val="FFFFFF"/>
                </a:solidFill>
                <a:latin typeface="宋体"/>
                <a:cs typeface="宋体"/>
              </a:rPr>
              <a:t>7</a:t>
            </a:r>
            <a:endParaRPr sz="1200">
              <a:latin typeface="宋体"/>
              <a:cs typeface="宋体"/>
            </a:endParaRPr>
          </a:p>
        </p:txBody>
      </p:sp>
      <p:sp>
        <p:nvSpPr>
          <p:cNvPr id="41" name="object 41"/>
          <p:cNvSpPr/>
          <p:nvPr/>
        </p:nvSpPr>
        <p:spPr>
          <a:xfrm>
            <a:off x="4050814" y="5937908"/>
            <a:ext cx="2493645"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endParaRPr/>
          </a:p>
        </p:txBody>
      </p:sp>
      <p:sp>
        <p:nvSpPr>
          <p:cNvPr id="42" name="object 42"/>
          <p:cNvSpPr txBox="1"/>
          <p:nvPr/>
        </p:nvSpPr>
        <p:spPr>
          <a:xfrm>
            <a:off x="906233" y="6630605"/>
            <a:ext cx="125176" cy="184666"/>
          </a:xfrm>
          <a:prstGeom prst="rect">
            <a:avLst/>
          </a:prstGeom>
        </p:spPr>
        <p:txBody>
          <a:bodyPr vert="horz" wrap="square" lIns="0" tIns="0" rIns="0" bIns="0" rtlCol="0">
            <a:spAutoFit/>
          </a:bodyPr>
          <a:lstStyle/>
          <a:p>
            <a:pPr marL="12700">
              <a:lnSpc>
                <a:spcPct val="100000"/>
              </a:lnSpc>
              <a:spcBef>
                <a:spcPts val="645"/>
              </a:spcBef>
            </a:pPr>
            <a:r>
              <a:rPr sz="1200" spc="65" dirty="0" smtClean="0">
                <a:solidFill>
                  <a:srgbClr val="FFFFFF"/>
                </a:solidFill>
                <a:latin typeface="宋体"/>
                <a:cs typeface="宋体"/>
              </a:rPr>
              <a:t>9</a:t>
            </a:r>
            <a:endParaRPr sz="1200" dirty="0">
              <a:latin typeface="宋体"/>
              <a:cs typeface="宋体"/>
            </a:endParaRPr>
          </a:p>
        </p:txBody>
      </p:sp>
      <p:sp>
        <p:nvSpPr>
          <p:cNvPr id="43" name="object 43"/>
          <p:cNvSpPr/>
          <p:nvPr/>
        </p:nvSpPr>
        <p:spPr>
          <a:xfrm>
            <a:off x="3988482" y="3440222"/>
            <a:ext cx="243840" cy="243840"/>
          </a:xfrm>
          <a:custGeom>
            <a:avLst/>
            <a:gdLst/>
            <a:ahLst/>
            <a:cxnLst/>
            <a:rect l="l" t="t" r="r" b="b"/>
            <a:pathLst>
              <a:path w="243839" h="243839">
                <a:moveTo>
                  <a:pt x="121919" y="0"/>
                </a:moveTo>
                <a:lnTo>
                  <a:pt x="74462" y="9580"/>
                </a:lnTo>
                <a:lnTo>
                  <a:pt x="35709" y="35709"/>
                </a:lnTo>
                <a:lnTo>
                  <a:pt x="9580" y="74462"/>
                </a:lnTo>
                <a:lnTo>
                  <a:pt x="0" y="121920"/>
                </a:lnTo>
                <a:lnTo>
                  <a:pt x="9580" y="169377"/>
                </a:lnTo>
                <a:lnTo>
                  <a:pt x="35709" y="208130"/>
                </a:lnTo>
                <a:lnTo>
                  <a:pt x="74462" y="234259"/>
                </a:lnTo>
                <a:lnTo>
                  <a:pt x="121919" y="243840"/>
                </a:lnTo>
                <a:lnTo>
                  <a:pt x="169377" y="234259"/>
                </a:lnTo>
                <a:lnTo>
                  <a:pt x="208130" y="208130"/>
                </a:lnTo>
                <a:lnTo>
                  <a:pt x="234259" y="169377"/>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a:endParaRPr/>
          </a:p>
        </p:txBody>
      </p:sp>
      <p:sp>
        <p:nvSpPr>
          <p:cNvPr id="44" name="object 44"/>
          <p:cNvSpPr txBox="1"/>
          <p:nvPr/>
        </p:nvSpPr>
        <p:spPr>
          <a:xfrm>
            <a:off x="4054006" y="3460133"/>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4</a:t>
            </a:r>
            <a:endParaRPr sz="1200">
              <a:latin typeface="宋体"/>
              <a:cs typeface="宋体"/>
            </a:endParaRPr>
          </a:p>
        </p:txBody>
      </p:sp>
      <p:sp>
        <p:nvSpPr>
          <p:cNvPr id="45" name="object 45"/>
          <p:cNvSpPr/>
          <p:nvPr/>
        </p:nvSpPr>
        <p:spPr>
          <a:xfrm>
            <a:off x="3988482" y="4628007"/>
            <a:ext cx="243840" cy="244475"/>
          </a:xfrm>
          <a:custGeom>
            <a:avLst/>
            <a:gdLst/>
            <a:ahLst/>
            <a:cxnLst/>
            <a:rect l="l" t="t" r="r" b="b"/>
            <a:pathLst>
              <a:path w="243839" h="244475">
                <a:moveTo>
                  <a:pt x="121919" y="0"/>
                </a:moveTo>
                <a:lnTo>
                  <a:pt x="74462" y="9580"/>
                </a:lnTo>
                <a:lnTo>
                  <a:pt x="35709" y="35709"/>
                </a:lnTo>
                <a:lnTo>
                  <a:pt x="9580" y="74462"/>
                </a:lnTo>
                <a:lnTo>
                  <a:pt x="0" y="121920"/>
                </a:lnTo>
                <a:lnTo>
                  <a:pt x="9580" y="169384"/>
                </a:lnTo>
                <a:lnTo>
                  <a:pt x="35709" y="208141"/>
                </a:lnTo>
                <a:lnTo>
                  <a:pt x="74462" y="234271"/>
                </a:lnTo>
                <a:lnTo>
                  <a:pt x="121919" y="243852"/>
                </a:lnTo>
                <a:lnTo>
                  <a:pt x="169377" y="234271"/>
                </a:lnTo>
                <a:lnTo>
                  <a:pt x="208130" y="208141"/>
                </a:lnTo>
                <a:lnTo>
                  <a:pt x="234259" y="169384"/>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a:endParaRPr/>
          </a:p>
        </p:txBody>
      </p:sp>
      <p:sp>
        <p:nvSpPr>
          <p:cNvPr id="46" name="object 46"/>
          <p:cNvSpPr txBox="1"/>
          <p:nvPr/>
        </p:nvSpPr>
        <p:spPr>
          <a:xfrm>
            <a:off x="4052742" y="4647917"/>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6</a:t>
            </a:r>
            <a:endParaRPr sz="1200">
              <a:latin typeface="宋体"/>
              <a:cs typeface="宋体"/>
            </a:endParaRPr>
          </a:p>
        </p:txBody>
      </p:sp>
      <p:sp>
        <p:nvSpPr>
          <p:cNvPr id="47" name="object 47"/>
          <p:cNvSpPr/>
          <p:nvPr/>
        </p:nvSpPr>
        <p:spPr>
          <a:xfrm>
            <a:off x="3988482" y="5815804"/>
            <a:ext cx="243840" cy="243840"/>
          </a:xfrm>
          <a:custGeom>
            <a:avLst/>
            <a:gdLst/>
            <a:ahLst/>
            <a:cxnLst/>
            <a:rect l="l" t="t" r="r" b="b"/>
            <a:pathLst>
              <a:path w="243839" h="243840">
                <a:moveTo>
                  <a:pt x="121919" y="0"/>
                </a:moveTo>
                <a:lnTo>
                  <a:pt x="74462" y="9580"/>
                </a:lnTo>
                <a:lnTo>
                  <a:pt x="35709" y="35709"/>
                </a:lnTo>
                <a:lnTo>
                  <a:pt x="9580" y="74462"/>
                </a:lnTo>
                <a:lnTo>
                  <a:pt x="0" y="121920"/>
                </a:lnTo>
                <a:lnTo>
                  <a:pt x="9580" y="169377"/>
                </a:lnTo>
                <a:lnTo>
                  <a:pt x="35709" y="208130"/>
                </a:lnTo>
                <a:lnTo>
                  <a:pt x="74462" y="234259"/>
                </a:lnTo>
                <a:lnTo>
                  <a:pt x="121919" y="243840"/>
                </a:lnTo>
                <a:lnTo>
                  <a:pt x="169377" y="234259"/>
                </a:lnTo>
                <a:lnTo>
                  <a:pt x="208130" y="208130"/>
                </a:lnTo>
                <a:lnTo>
                  <a:pt x="234259" y="169377"/>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a:endParaRPr/>
          </a:p>
        </p:txBody>
      </p:sp>
      <p:sp>
        <p:nvSpPr>
          <p:cNvPr id="48" name="object 48"/>
          <p:cNvSpPr txBox="1"/>
          <p:nvPr/>
        </p:nvSpPr>
        <p:spPr>
          <a:xfrm>
            <a:off x="4059724" y="584015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a:cs typeface="宋体"/>
              </a:rPr>
              <a:t>8</a:t>
            </a:r>
            <a:endParaRPr sz="1200">
              <a:latin typeface="宋体"/>
              <a:cs typeface="宋体"/>
            </a:endParaRPr>
          </a:p>
        </p:txBody>
      </p:sp>
      <p:sp>
        <p:nvSpPr>
          <p:cNvPr id="49" name="object 49"/>
          <p:cNvSpPr/>
          <p:nvPr/>
        </p:nvSpPr>
        <p:spPr>
          <a:xfrm>
            <a:off x="3797461" y="1537637"/>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a:endParaRPr/>
          </a:p>
        </p:txBody>
      </p:sp>
      <p:sp>
        <p:nvSpPr>
          <p:cNvPr id="50" name="object 50"/>
          <p:cNvSpPr/>
          <p:nvPr/>
        </p:nvSpPr>
        <p:spPr>
          <a:xfrm>
            <a:off x="3699113" y="1537637"/>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a:endParaRPr/>
          </a:p>
        </p:txBody>
      </p:sp>
      <p:sp>
        <p:nvSpPr>
          <p:cNvPr id="51" name="object 51"/>
          <p:cNvSpPr/>
          <p:nvPr/>
        </p:nvSpPr>
        <p:spPr>
          <a:xfrm>
            <a:off x="3599824" y="1537472"/>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a:endParaRPr/>
          </a:p>
        </p:txBody>
      </p:sp>
      <p:sp>
        <p:nvSpPr>
          <p:cNvPr id="52" name="object 52"/>
          <p:cNvSpPr/>
          <p:nvPr/>
        </p:nvSpPr>
        <p:spPr>
          <a:xfrm>
            <a:off x="3725211" y="1311285"/>
            <a:ext cx="0" cy="213360"/>
          </a:xfrm>
          <a:custGeom>
            <a:avLst/>
            <a:gdLst/>
            <a:ahLst/>
            <a:cxnLst/>
            <a:rect l="l" t="t" r="r" b="b"/>
            <a:pathLst>
              <a:path h="213360">
                <a:moveTo>
                  <a:pt x="0" y="0"/>
                </a:moveTo>
                <a:lnTo>
                  <a:pt x="0" y="213359"/>
                </a:lnTo>
              </a:path>
            </a:pathLst>
          </a:custGeom>
          <a:ln w="22860">
            <a:solidFill>
              <a:srgbClr val="0077C0"/>
            </a:solidFill>
          </a:ln>
        </p:spPr>
        <p:txBody>
          <a:bodyPr wrap="square" lIns="0" tIns="0" rIns="0" bIns="0" rtlCol="0"/>
          <a:lstStyle/>
          <a:p>
            <a:endParaRPr/>
          </a:p>
        </p:txBody>
      </p:sp>
      <p:sp>
        <p:nvSpPr>
          <p:cNvPr id="53" name="object 53"/>
          <p:cNvSpPr/>
          <p:nvPr/>
        </p:nvSpPr>
        <p:spPr>
          <a:xfrm>
            <a:off x="3615763" y="1388889"/>
            <a:ext cx="220345" cy="135890"/>
          </a:xfrm>
          <a:custGeom>
            <a:avLst/>
            <a:gdLst/>
            <a:ahLst/>
            <a:cxnLst/>
            <a:rect l="l" t="t" r="r" b="b"/>
            <a:pathLst>
              <a:path w="220345" h="135889">
                <a:moveTo>
                  <a:pt x="164909" y="0"/>
                </a:moveTo>
                <a:lnTo>
                  <a:pt x="53975" y="0"/>
                </a:lnTo>
                <a:lnTo>
                  <a:pt x="101" y="55359"/>
                </a:lnTo>
                <a:lnTo>
                  <a:pt x="0" y="135559"/>
                </a:lnTo>
                <a:lnTo>
                  <a:pt x="22847" y="135559"/>
                </a:lnTo>
                <a:lnTo>
                  <a:pt x="22847" y="64757"/>
                </a:lnTo>
                <a:lnTo>
                  <a:pt x="63627" y="22872"/>
                </a:lnTo>
                <a:lnTo>
                  <a:pt x="188270" y="22872"/>
                </a:lnTo>
                <a:lnTo>
                  <a:pt x="164909" y="139"/>
                </a:lnTo>
                <a:lnTo>
                  <a:pt x="164909" y="0"/>
                </a:lnTo>
                <a:close/>
              </a:path>
              <a:path w="220345" h="135889">
                <a:moveTo>
                  <a:pt x="188270" y="22872"/>
                </a:moveTo>
                <a:lnTo>
                  <a:pt x="155486" y="22872"/>
                </a:lnTo>
                <a:lnTo>
                  <a:pt x="197269" y="63538"/>
                </a:lnTo>
                <a:lnTo>
                  <a:pt x="197269" y="135191"/>
                </a:lnTo>
                <a:lnTo>
                  <a:pt x="220129" y="135191"/>
                </a:lnTo>
                <a:lnTo>
                  <a:pt x="220179" y="53924"/>
                </a:lnTo>
                <a:lnTo>
                  <a:pt x="188270" y="22872"/>
                </a:lnTo>
                <a:close/>
              </a:path>
            </a:pathLst>
          </a:custGeom>
          <a:solidFill>
            <a:srgbClr val="0077C0"/>
          </a:solidFill>
        </p:spPr>
        <p:txBody>
          <a:bodyPr wrap="square" lIns="0" tIns="0" rIns="0" bIns="0" rtlCol="0"/>
          <a:lstStyle/>
          <a:p>
            <a:endParaRPr/>
          </a:p>
        </p:txBody>
      </p:sp>
      <p:sp>
        <p:nvSpPr>
          <p:cNvPr id="54" name="矩形 53"/>
          <p:cNvSpPr/>
          <p:nvPr/>
        </p:nvSpPr>
        <p:spPr>
          <a:xfrm>
            <a:off x="596101" y="7767564"/>
            <a:ext cx="6480014" cy="2308324"/>
          </a:xfrm>
          <a:prstGeom prst="rect">
            <a:avLst/>
          </a:prstGeom>
        </p:spPr>
        <p:txBody>
          <a:bodyPr wrap="square">
            <a:spAutoFit/>
          </a:bodyPr>
          <a:lstStyle/>
          <a:p>
            <a:r>
              <a:rPr lang="zh-CN" altLang="en-US" b="1" dirty="0"/>
              <a:t>试点申报流程</a:t>
            </a:r>
            <a:r>
              <a:rPr lang="zh-CN" altLang="en-US" b="1" dirty="0" smtClean="0"/>
              <a:t>：</a:t>
            </a:r>
            <a:endParaRPr lang="en-US" altLang="zh-CN" b="1" dirty="0" smtClean="0"/>
          </a:p>
          <a:p>
            <a:r>
              <a:rPr lang="zh-CN" altLang="en-US" dirty="0" smtClean="0"/>
              <a:t>登录“</a:t>
            </a:r>
            <a:r>
              <a:rPr lang="en-US" altLang="zh-CN" dirty="0" smtClean="0"/>
              <a:t>1+X</a:t>
            </a:r>
            <a:r>
              <a:rPr lang="zh-CN" altLang="en-US" dirty="0" smtClean="0"/>
              <a:t>”职业技能等级证书信息管理服务平台</a:t>
            </a:r>
            <a:r>
              <a:rPr lang="en-US" altLang="zh-CN" dirty="0" smtClean="0">
                <a:hlinkClick r:id="rId3"/>
              </a:rPr>
              <a:t>https</a:t>
            </a:r>
            <a:r>
              <a:rPr lang="en-US" altLang="zh-CN" dirty="0">
                <a:hlinkClick r:id="rId3"/>
              </a:rPr>
              <a:t>://vslc.ncb.edu.cn/ncb_admin/#/login?systemType=3</a:t>
            </a:r>
            <a:r>
              <a:rPr lang="zh-CN" altLang="en-US" dirty="0" smtClean="0"/>
              <a:t>，</a:t>
            </a:r>
            <a:r>
              <a:rPr lang="zh-CN" altLang="en-US" dirty="0"/>
              <a:t>输入用户名密码</a:t>
            </a:r>
            <a:r>
              <a:rPr lang="en-US" altLang="zh-CN" dirty="0"/>
              <a:t>——</a:t>
            </a:r>
            <a:r>
              <a:rPr lang="zh-CN" altLang="en-US" dirty="0"/>
              <a:t>证书管理</a:t>
            </a:r>
            <a:r>
              <a:rPr lang="en-US" altLang="zh-CN" dirty="0"/>
              <a:t>——</a:t>
            </a:r>
            <a:r>
              <a:rPr lang="zh-CN" altLang="en-US" dirty="0"/>
              <a:t>证书试点申报</a:t>
            </a:r>
            <a:r>
              <a:rPr lang="en-US" altLang="zh-CN" dirty="0"/>
              <a:t>——</a:t>
            </a:r>
            <a:r>
              <a:rPr lang="zh-CN" altLang="en-US" dirty="0"/>
              <a:t>申报证书试点</a:t>
            </a:r>
            <a:r>
              <a:rPr lang="en-US" altLang="zh-CN" dirty="0"/>
              <a:t>——2021</a:t>
            </a:r>
            <a:r>
              <a:rPr lang="zh-CN" altLang="en-US" dirty="0"/>
              <a:t>年第</a:t>
            </a:r>
            <a:r>
              <a:rPr lang="en-US" altLang="zh-CN" dirty="0"/>
              <a:t>N</a:t>
            </a:r>
            <a:r>
              <a:rPr lang="zh-CN" altLang="en-US" dirty="0"/>
              <a:t>次申报</a:t>
            </a:r>
            <a:r>
              <a:rPr lang="en-US" altLang="zh-CN" dirty="0"/>
              <a:t>——</a:t>
            </a:r>
            <a:r>
              <a:rPr lang="zh-CN" altLang="en-US" dirty="0"/>
              <a:t>立即申报</a:t>
            </a:r>
            <a:r>
              <a:rPr lang="en-US" altLang="zh-CN" dirty="0"/>
              <a:t>——</a:t>
            </a:r>
            <a:r>
              <a:rPr lang="zh-CN" altLang="en-US" dirty="0"/>
              <a:t>选择试点证书（所属批次第四批</a:t>
            </a:r>
            <a:r>
              <a:rPr lang="en-US" altLang="zh-CN" dirty="0"/>
              <a:t>——</a:t>
            </a:r>
            <a:r>
              <a:rPr lang="zh-CN" altLang="en-US" dirty="0"/>
              <a:t>专业大类教育与体育大类</a:t>
            </a:r>
            <a:r>
              <a:rPr lang="en-US" altLang="zh-CN" dirty="0"/>
              <a:t>——</a:t>
            </a:r>
            <a:r>
              <a:rPr lang="zh-CN" altLang="en-US" dirty="0"/>
              <a:t>初级（中、高）</a:t>
            </a:r>
            <a:r>
              <a:rPr lang="en-US" altLang="zh-CN" dirty="0"/>
              <a:t>——</a:t>
            </a:r>
            <a:r>
              <a:rPr lang="zh-CN" altLang="en-US" dirty="0"/>
              <a:t>搜索</a:t>
            </a:r>
            <a:r>
              <a:rPr lang="en-US" altLang="zh-CN" dirty="0"/>
              <a:t>——</a:t>
            </a:r>
            <a:r>
              <a:rPr lang="zh-CN" altLang="en-US" dirty="0"/>
              <a:t>东北师大理想软件股份有限公司</a:t>
            </a:r>
            <a:r>
              <a:rPr lang="en-US" altLang="zh-CN" dirty="0"/>
              <a:t>——</a:t>
            </a:r>
            <a:r>
              <a:rPr lang="zh-CN" altLang="en-US" dirty="0"/>
              <a:t>确认选择</a:t>
            </a:r>
            <a:r>
              <a:rPr lang="en-US" altLang="zh-CN" dirty="0"/>
              <a:t>——</a:t>
            </a:r>
            <a:r>
              <a:rPr lang="zh-CN" altLang="en-US" dirty="0"/>
              <a:t>添加申报证书试点</a:t>
            </a:r>
            <a:r>
              <a:rPr lang="en-US" altLang="zh-CN" dirty="0"/>
              <a:t>—</a:t>
            </a:r>
            <a:r>
              <a:rPr lang="zh-CN" altLang="en-US" dirty="0"/>
              <a:t>填写材料</a:t>
            </a:r>
            <a:r>
              <a:rPr lang="en-US" altLang="zh-CN" dirty="0"/>
              <a:t>——</a:t>
            </a:r>
            <a:r>
              <a:rPr lang="zh-CN" altLang="en-US" dirty="0"/>
              <a:t>提交审核）</a:t>
            </a:r>
          </a:p>
        </p:txBody>
      </p:sp>
      <p:sp>
        <p:nvSpPr>
          <p:cNvPr id="55" name="object 25"/>
          <p:cNvSpPr txBox="1"/>
          <p:nvPr/>
        </p:nvSpPr>
        <p:spPr>
          <a:xfrm>
            <a:off x="4204664" y="6181748"/>
            <a:ext cx="2038350" cy="238760"/>
          </a:xfrm>
          <a:prstGeom prst="rect">
            <a:avLst/>
          </a:prstGeom>
        </p:spPr>
        <p:txBody>
          <a:bodyPr vert="horz" wrap="square" lIns="0" tIns="0" rIns="0" bIns="0" rtlCol="0">
            <a:spAutoFit/>
          </a:bodyPr>
          <a:lstStyle/>
          <a:p>
            <a:pPr marL="12700">
              <a:lnSpc>
                <a:spcPct val="100000"/>
              </a:lnSpc>
            </a:pPr>
            <a:r>
              <a:rPr sz="1300" spc="20" dirty="0" err="1" smtClean="0">
                <a:solidFill>
                  <a:srgbClr val="231F20"/>
                </a:solidFill>
                <a:latin typeface="宋体"/>
                <a:cs typeface="宋体"/>
              </a:rPr>
              <a:t>教务处审核后统一提交上传</a:t>
            </a:r>
            <a:endParaRPr sz="1300" dirty="0">
              <a:latin typeface="宋体"/>
              <a:cs typeface="宋体"/>
            </a:endParaRPr>
          </a:p>
        </p:txBody>
      </p:sp>
      <p:sp>
        <p:nvSpPr>
          <p:cNvPr id="58" name="文本框 57"/>
          <p:cNvSpPr txBox="1"/>
          <p:nvPr/>
        </p:nvSpPr>
        <p:spPr>
          <a:xfrm>
            <a:off x="916474" y="7055265"/>
            <a:ext cx="2723823" cy="292388"/>
          </a:xfrm>
          <a:prstGeom prst="rect">
            <a:avLst/>
          </a:prstGeom>
          <a:noFill/>
        </p:spPr>
        <p:txBody>
          <a:bodyPr wrap="none" rtlCol="0">
            <a:spAutoFit/>
          </a:bodyPr>
          <a:lstStyle/>
          <a:p>
            <a:r>
              <a:rPr lang="zh-CN" altLang="en-US" sz="1300" spc="20" dirty="0">
                <a:solidFill>
                  <a:srgbClr val="231F20"/>
                </a:solidFill>
                <a:latin typeface="宋体"/>
                <a:cs typeface="宋体"/>
              </a:rPr>
              <a:t>入围院校学院组织培训学习、考试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001" y="5915211"/>
            <a:ext cx="5903988" cy="367224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a:cs typeface="宋体"/>
              </a:rPr>
              <a:t>试点院校师资培训</a:t>
            </a:r>
            <a:endParaRPr sz="2200" dirty="0">
              <a:latin typeface="宋体"/>
              <a:cs typeface="宋体"/>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a:endParaRPr/>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
        <p:nvSpPr>
          <p:cNvPr id="6" name="object 6"/>
          <p:cNvSpPr txBox="1"/>
          <p:nvPr/>
        </p:nvSpPr>
        <p:spPr>
          <a:xfrm>
            <a:off x="812561" y="1981492"/>
            <a:ext cx="5911215" cy="1229888"/>
          </a:xfrm>
          <a:prstGeom prst="rect">
            <a:avLst/>
          </a:prstGeom>
        </p:spPr>
        <p:txBody>
          <a:bodyPr vert="horz" wrap="square" lIns="0" tIns="0" rIns="0" bIns="0" rtlCol="0">
            <a:spAutoFit/>
          </a:bodyPr>
          <a:lstStyle/>
          <a:p>
            <a:pPr>
              <a:lnSpc>
                <a:spcPct val="150000"/>
              </a:lnSpc>
            </a:pPr>
            <a:r>
              <a:rPr lang="zh-CN" altLang="zh-CN" sz="1100" spc="15" dirty="0">
                <a:solidFill>
                  <a:srgbClr val="231F20"/>
                </a:solidFill>
                <a:latin typeface="宋体"/>
                <a:cs typeface="宋体"/>
              </a:rPr>
              <a:t>按照</a:t>
            </a:r>
            <a:r>
              <a:rPr lang="en-US" altLang="zh-CN" sz="1100" spc="15" dirty="0">
                <a:solidFill>
                  <a:srgbClr val="231F20"/>
                </a:solidFill>
                <a:latin typeface="宋体"/>
                <a:cs typeface="宋体"/>
              </a:rPr>
              <a:t>1+X</a:t>
            </a:r>
            <a:r>
              <a:rPr lang="zh-CN" altLang="zh-CN" sz="1100" spc="15" dirty="0">
                <a:solidFill>
                  <a:srgbClr val="231F20"/>
                </a:solidFill>
                <a:latin typeface="宋体"/>
                <a:cs typeface="宋体"/>
              </a:rPr>
              <a:t>证书制度试点的相关要求，深入贯彻习近平新时代中国特色社会主义思想和党的十九大精神，落实</a:t>
            </a:r>
            <a:r>
              <a:rPr lang="en-US" altLang="zh-CN" sz="1100" spc="15" dirty="0">
                <a:solidFill>
                  <a:srgbClr val="231F20"/>
                </a:solidFill>
                <a:latin typeface="宋体"/>
                <a:cs typeface="宋体"/>
              </a:rPr>
              <a:t>“</a:t>
            </a:r>
            <a:r>
              <a:rPr lang="zh-CN" altLang="zh-CN" sz="1100" spc="15" dirty="0">
                <a:solidFill>
                  <a:srgbClr val="231F20"/>
                </a:solidFill>
                <a:latin typeface="宋体"/>
                <a:cs typeface="宋体"/>
              </a:rPr>
              <a:t>办好继续教育</a:t>
            </a:r>
            <a:r>
              <a:rPr lang="en-US" altLang="zh-CN" sz="1100" spc="15" dirty="0">
                <a:solidFill>
                  <a:srgbClr val="231F20"/>
                </a:solidFill>
                <a:latin typeface="宋体"/>
                <a:cs typeface="宋体"/>
              </a:rPr>
              <a:t>”</a:t>
            </a:r>
            <a:r>
              <a:rPr lang="zh-CN" altLang="zh-CN" sz="1100" spc="15" dirty="0">
                <a:solidFill>
                  <a:srgbClr val="231F20"/>
                </a:solidFill>
                <a:latin typeface="宋体"/>
                <a:cs typeface="宋体"/>
              </a:rPr>
              <a:t>的要求，着眼立德树人根本任务，以师德师风建设为引领，把提升教师的思想政治素质、职业水平放在髙水平教学团队建设首要位置，面向生涯规划指导职业技能等级证书试点院校的教师团队，培养一支数量充足、结构合理、素质优良的</a:t>
            </a:r>
            <a:r>
              <a:rPr lang="en-US" altLang="zh-CN" sz="1100" spc="15" dirty="0">
                <a:solidFill>
                  <a:srgbClr val="231F20"/>
                </a:solidFill>
                <a:latin typeface="宋体"/>
                <a:cs typeface="宋体"/>
              </a:rPr>
              <a:t>“</a:t>
            </a:r>
            <a:r>
              <a:rPr lang="zh-CN" altLang="zh-CN" sz="1100" spc="15" dirty="0">
                <a:solidFill>
                  <a:srgbClr val="231F20"/>
                </a:solidFill>
                <a:latin typeface="宋体"/>
                <a:cs typeface="宋体"/>
              </a:rPr>
              <a:t>双师型</a:t>
            </a:r>
            <a:r>
              <a:rPr lang="en-US" altLang="zh-CN" sz="1100" spc="15" dirty="0">
                <a:solidFill>
                  <a:srgbClr val="231F20"/>
                </a:solidFill>
                <a:latin typeface="宋体"/>
                <a:cs typeface="宋体"/>
              </a:rPr>
              <a:t>”</a:t>
            </a:r>
            <a:r>
              <a:rPr lang="zh-CN" altLang="zh-CN" sz="1100" spc="15" dirty="0">
                <a:solidFill>
                  <a:srgbClr val="231F20"/>
                </a:solidFill>
                <a:latin typeface="宋体"/>
                <a:cs typeface="宋体"/>
              </a:rPr>
              <a:t>教师队伍。</a:t>
            </a:r>
          </a:p>
        </p:txBody>
      </p:sp>
      <p:sp>
        <p:nvSpPr>
          <p:cNvPr id="7" name="object 7"/>
          <p:cNvSpPr/>
          <p:nvPr/>
        </p:nvSpPr>
        <p:spPr>
          <a:xfrm>
            <a:off x="825195" y="153423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a:endParaRPr/>
          </a:p>
        </p:txBody>
      </p:sp>
      <p:sp>
        <p:nvSpPr>
          <p:cNvPr id="8" name="object 8"/>
          <p:cNvSpPr txBox="1"/>
          <p:nvPr/>
        </p:nvSpPr>
        <p:spPr>
          <a:xfrm>
            <a:off x="825195" y="153423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a:cs typeface="宋体"/>
              </a:rPr>
              <a:t>培训目标</a:t>
            </a:r>
            <a:endParaRPr sz="1400" dirty="0">
              <a:latin typeface="宋体"/>
              <a:cs typeface="宋体"/>
            </a:endParaRPr>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9" name="矩形 18"/>
          <p:cNvSpPr/>
          <p:nvPr/>
        </p:nvSpPr>
        <p:spPr>
          <a:xfrm>
            <a:off x="763759" y="3715908"/>
            <a:ext cx="5995475" cy="346249"/>
          </a:xfrm>
          <a:prstGeom prst="rect">
            <a:avLst/>
          </a:prstGeom>
        </p:spPr>
        <p:txBody>
          <a:bodyPr wrap="square">
            <a:spAutoFit/>
          </a:bodyPr>
          <a:lstStyle/>
          <a:p>
            <a:pPr>
              <a:lnSpc>
                <a:spcPct val="150000"/>
              </a:lnSpc>
              <a:spcAft>
                <a:spcPts val="0"/>
              </a:spcAft>
            </a:pPr>
            <a:r>
              <a:rPr lang="zh-CN" altLang="zh-CN" sz="1100" spc="15" dirty="0">
                <a:solidFill>
                  <a:srgbClr val="231F20"/>
                </a:solidFill>
                <a:latin typeface="宋体"/>
                <a:cs typeface="宋体"/>
              </a:rPr>
              <a:t>试点院校专、兼职教师，培训考核点人员；参训人员要求具有一定教学经验。</a:t>
            </a:r>
          </a:p>
        </p:txBody>
      </p:sp>
      <p:sp>
        <p:nvSpPr>
          <p:cNvPr id="21" name="矩形 20"/>
          <p:cNvSpPr/>
          <p:nvPr/>
        </p:nvSpPr>
        <p:spPr>
          <a:xfrm>
            <a:off x="577850" y="4851314"/>
            <a:ext cx="5715000" cy="1361911"/>
          </a:xfrm>
          <a:prstGeom prst="rect">
            <a:avLst/>
          </a:prstGeom>
        </p:spPr>
        <p:txBody>
          <a:bodyPr wrap="square">
            <a:spAutoFit/>
          </a:bodyPr>
          <a:lstStyle/>
          <a:p>
            <a:pPr marL="152400">
              <a:lnSpc>
                <a:spcPct val="150000"/>
              </a:lnSpc>
              <a:spcAft>
                <a:spcPts val="0"/>
              </a:spcAft>
            </a:pPr>
            <a:r>
              <a:rPr lang="en-US" altLang="zh-CN" sz="1100" spc="15" dirty="0">
                <a:solidFill>
                  <a:srgbClr val="231F20"/>
                </a:solidFill>
                <a:latin typeface="宋体"/>
                <a:cs typeface="宋体"/>
              </a:rPr>
              <a:t>1.</a:t>
            </a:r>
            <a:r>
              <a:rPr lang="zh-CN" altLang="zh-CN" sz="1100" spc="15" dirty="0">
                <a:solidFill>
                  <a:srgbClr val="231F20"/>
                </a:solidFill>
                <a:latin typeface="宋体"/>
                <a:cs typeface="宋体"/>
              </a:rPr>
              <a:t>积极支持与参与教育行政部门组织开展的有关国培、省培师资培训项目；</a:t>
            </a:r>
          </a:p>
          <a:p>
            <a:pPr marL="152400">
              <a:lnSpc>
                <a:spcPct val="150000"/>
              </a:lnSpc>
              <a:spcAft>
                <a:spcPts val="0"/>
              </a:spcAft>
            </a:pPr>
            <a:r>
              <a:rPr lang="en-US" altLang="zh-CN" sz="1100" spc="15" dirty="0">
                <a:solidFill>
                  <a:srgbClr val="231F20"/>
                </a:solidFill>
                <a:latin typeface="宋体"/>
                <a:cs typeface="宋体"/>
              </a:rPr>
              <a:t>2.</a:t>
            </a:r>
            <a:r>
              <a:rPr lang="zh-CN" altLang="zh-CN" sz="1100" spc="15" dirty="0">
                <a:solidFill>
                  <a:srgbClr val="231F20"/>
                </a:solidFill>
                <a:latin typeface="宋体"/>
                <a:cs typeface="宋体"/>
              </a:rPr>
              <a:t>根据试点工作需要，由培训评价组织分批次分区域开展培训。培训采用线上线下相结合的形式，培训后持续性专家指导学习与生涯规划指导督导。</a:t>
            </a:r>
          </a:p>
          <a:p>
            <a:pPr marL="152400">
              <a:lnSpc>
                <a:spcPct val="150000"/>
              </a:lnSpc>
              <a:spcAft>
                <a:spcPts val="0"/>
              </a:spcAft>
            </a:pPr>
            <a:r>
              <a:rPr lang="en-US" altLang="zh-CN" sz="1100" spc="15" dirty="0">
                <a:solidFill>
                  <a:srgbClr val="231F20"/>
                </a:solidFill>
                <a:latin typeface="宋体"/>
                <a:cs typeface="宋体"/>
              </a:rPr>
              <a:t>3.</a:t>
            </a:r>
            <a:r>
              <a:rPr lang="zh-CN" altLang="zh-CN" sz="1100" spc="15" dirty="0">
                <a:solidFill>
                  <a:srgbClr val="231F20"/>
                </a:solidFill>
                <a:latin typeface="宋体"/>
                <a:cs typeface="宋体"/>
              </a:rPr>
              <a:t>邀请生涯规划教育领域专家或教师参与教师培训，为学校教师提供更系统的培训，加强教师的专业实践能力的培训。</a:t>
            </a:r>
          </a:p>
        </p:txBody>
      </p:sp>
      <p:sp>
        <p:nvSpPr>
          <p:cNvPr id="26" name="object 7"/>
          <p:cNvSpPr/>
          <p:nvPr/>
        </p:nvSpPr>
        <p:spPr>
          <a:xfrm>
            <a:off x="820836" y="3297311"/>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a:endParaRPr/>
          </a:p>
        </p:txBody>
      </p:sp>
      <p:sp>
        <p:nvSpPr>
          <p:cNvPr id="27" name="object 8"/>
          <p:cNvSpPr txBox="1"/>
          <p:nvPr/>
        </p:nvSpPr>
        <p:spPr>
          <a:xfrm>
            <a:off x="820836" y="3297311"/>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a:cs typeface="宋体"/>
              </a:rPr>
              <a:t>培训对象</a:t>
            </a:r>
            <a:endParaRPr sz="1400" dirty="0">
              <a:latin typeface="宋体"/>
              <a:cs typeface="宋体"/>
            </a:endParaRPr>
          </a:p>
        </p:txBody>
      </p:sp>
      <p:sp>
        <p:nvSpPr>
          <p:cNvPr id="28" name="object 7"/>
          <p:cNvSpPr/>
          <p:nvPr/>
        </p:nvSpPr>
        <p:spPr>
          <a:xfrm>
            <a:off x="820836" y="439108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a:endParaRPr/>
          </a:p>
        </p:txBody>
      </p:sp>
      <p:sp>
        <p:nvSpPr>
          <p:cNvPr id="29" name="object 8"/>
          <p:cNvSpPr txBox="1"/>
          <p:nvPr/>
        </p:nvSpPr>
        <p:spPr>
          <a:xfrm>
            <a:off x="820836" y="439108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a:cs typeface="宋体"/>
              </a:rPr>
              <a:t>培训形式</a:t>
            </a:r>
            <a:endParaRPr sz="1400" dirty="0">
              <a:latin typeface="宋体"/>
              <a:cs typeface="宋体"/>
            </a:endParaRPr>
          </a:p>
        </p:txBody>
      </p:sp>
    </p:spTree>
    <p:extLst>
      <p:ext uri="{BB962C8B-B14F-4D97-AF65-F5344CB8AC3E}">
        <p14:creationId xmlns:p14="http://schemas.microsoft.com/office/powerpoint/2010/main" val="307966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a:cs typeface="宋体"/>
              </a:rPr>
              <a:t>培训内容</a:t>
            </a:r>
            <a:endParaRPr sz="2200" dirty="0">
              <a:latin typeface="宋体"/>
              <a:cs typeface="宋体"/>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a:endParaRPr/>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
        <p:nvSpPr>
          <p:cNvPr id="8" name="object 8"/>
          <p:cNvSpPr txBox="1"/>
          <p:nvPr/>
        </p:nvSpPr>
        <p:spPr>
          <a:xfrm>
            <a:off x="825195" y="153423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a:cs typeface="宋体"/>
              </a:rPr>
              <a:t>培训内容</a:t>
            </a:r>
            <a:endParaRPr sz="1400" dirty="0">
              <a:latin typeface="宋体"/>
              <a:cs typeface="宋体"/>
            </a:endParaRPr>
          </a:p>
        </p:txBody>
      </p:sp>
      <p:sp>
        <p:nvSpPr>
          <p:cNvPr id="15" name="object 15"/>
          <p:cNvSpPr/>
          <p:nvPr/>
        </p:nvSpPr>
        <p:spPr>
          <a:xfrm>
            <a:off x="879059" y="1650645"/>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sp>
        <p:nvSpPr>
          <p:cNvPr id="20" name="object 15"/>
          <p:cNvSpPr/>
          <p:nvPr/>
        </p:nvSpPr>
        <p:spPr>
          <a:xfrm>
            <a:off x="836626" y="3440569"/>
            <a:ext cx="114823" cy="132203"/>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a:endParaRPr/>
          </a:p>
        </p:txBody>
      </p:sp>
      <p:graphicFrame>
        <p:nvGraphicFramePr>
          <p:cNvPr id="9" name="表格 8"/>
          <p:cNvGraphicFramePr>
            <a:graphicFrameLocks noGrp="1"/>
          </p:cNvGraphicFramePr>
          <p:nvPr>
            <p:extLst>
              <p:ext uri="{D42A27DB-BD31-4B8C-83A1-F6EECF244321}">
                <p14:modId xmlns:p14="http://schemas.microsoft.com/office/powerpoint/2010/main" val="2116399570"/>
              </p:ext>
            </p:extLst>
          </p:nvPr>
        </p:nvGraphicFramePr>
        <p:xfrm>
          <a:off x="730250" y="1534236"/>
          <a:ext cx="6313238" cy="7990710"/>
        </p:xfrm>
        <a:graphic>
          <a:graphicData uri="http://schemas.openxmlformats.org/drawingml/2006/table">
            <a:tbl>
              <a:tblPr firstRow="1" firstCol="1" bandRow="1">
                <a:tableStyleId>{5C22544A-7EE6-4342-B048-85BDC9FD1C3A}</a:tableStyleId>
              </a:tblPr>
              <a:tblGrid>
                <a:gridCol w="824285">
                  <a:extLst>
                    <a:ext uri="{9D8B030D-6E8A-4147-A177-3AD203B41FA5}">
                      <a16:colId xmlns:a16="http://schemas.microsoft.com/office/drawing/2014/main" val="2266499801"/>
                    </a:ext>
                  </a:extLst>
                </a:gridCol>
                <a:gridCol w="2525517">
                  <a:extLst>
                    <a:ext uri="{9D8B030D-6E8A-4147-A177-3AD203B41FA5}">
                      <a16:colId xmlns:a16="http://schemas.microsoft.com/office/drawing/2014/main" val="2615613771"/>
                    </a:ext>
                  </a:extLst>
                </a:gridCol>
                <a:gridCol w="2525517">
                  <a:extLst>
                    <a:ext uri="{9D8B030D-6E8A-4147-A177-3AD203B41FA5}">
                      <a16:colId xmlns:a16="http://schemas.microsoft.com/office/drawing/2014/main" val="2181031389"/>
                    </a:ext>
                  </a:extLst>
                </a:gridCol>
                <a:gridCol w="437919">
                  <a:extLst>
                    <a:ext uri="{9D8B030D-6E8A-4147-A177-3AD203B41FA5}">
                      <a16:colId xmlns:a16="http://schemas.microsoft.com/office/drawing/2014/main" val="636050744"/>
                    </a:ext>
                  </a:extLst>
                </a:gridCol>
              </a:tblGrid>
              <a:tr h="415220">
                <a:tc>
                  <a:txBody>
                    <a:bodyPr/>
                    <a:lstStyle/>
                    <a:p>
                      <a:pPr algn="l">
                        <a:spcAft>
                          <a:spcPts val="0"/>
                        </a:spcAft>
                      </a:pPr>
                      <a:r>
                        <a:rPr lang="zh-CN" sz="1100">
                          <a:effectLst/>
                        </a:rPr>
                        <a:t>培训形式</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dirty="0">
                          <a:effectLst/>
                        </a:rPr>
                        <a:t>培训主题</a:t>
                      </a:r>
                      <a:endParaRPr lang="zh-CN" sz="10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培训内容</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zh-CN" sz="1100">
                          <a:effectLst/>
                        </a:rPr>
                        <a:t>学时</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3482048402"/>
                  </a:ext>
                </a:extLst>
              </a:tr>
              <a:tr h="549807">
                <a:tc rowSpan="4">
                  <a:txBody>
                    <a:bodyPr/>
                    <a:lstStyle/>
                    <a:p>
                      <a:pPr algn="l">
                        <a:spcAft>
                          <a:spcPts val="0"/>
                        </a:spcAft>
                      </a:pPr>
                      <a:r>
                        <a:rPr lang="zh-CN" sz="1100">
                          <a:effectLst/>
                        </a:rPr>
                        <a:t>线上学习</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政策法规</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en-US" sz="1100">
                          <a:effectLst/>
                        </a:rPr>
                        <a:t>1+X</a:t>
                      </a:r>
                      <a:r>
                        <a:rPr lang="zh-CN" sz="1100">
                          <a:effectLst/>
                        </a:rPr>
                        <a:t>证书制度与标准解读；生涯教育相关政策解读</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2</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2266810407"/>
                  </a:ext>
                </a:extLst>
              </a:tr>
              <a:tr h="824712">
                <a:tc vMerge="1">
                  <a:txBody>
                    <a:bodyPr/>
                    <a:lstStyle/>
                    <a:p>
                      <a:endParaRPr lang="zh-CN" altLang="en-US"/>
                    </a:p>
                  </a:txBody>
                  <a:tcPr/>
                </a:tc>
                <a:tc>
                  <a:txBody>
                    <a:bodyPr/>
                    <a:lstStyle/>
                    <a:p>
                      <a:pPr algn="l">
                        <a:spcAft>
                          <a:spcPts val="0"/>
                        </a:spcAft>
                      </a:pPr>
                      <a:r>
                        <a:rPr lang="zh-CN" sz="1100">
                          <a:effectLst/>
                        </a:rPr>
                        <a:t>生涯规划相关理论</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人职类型匹配理论；价值观模型与生涯选择；生涯发展与学习；生涯决策理论；性别角色理论；</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3460864604"/>
                  </a:ext>
                </a:extLst>
              </a:tr>
              <a:tr h="549807">
                <a:tc vMerge="1">
                  <a:txBody>
                    <a:bodyPr/>
                    <a:lstStyle/>
                    <a:p>
                      <a:endParaRPr lang="zh-CN" altLang="en-US"/>
                    </a:p>
                  </a:txBody>
                  <a:tcPr/>
                </a:tc>
                <a:tc>
                  <a:txBody>
                    <a:bodyPr/>
                    <a:lstStyle/>
                    <a:p>
                      <a:pPr algn="l">
                        <a:spcAft>
                          <a:spcPts val="0"/>
                        </a:spcAft>
                      </a:pPr>
                      <a:r>
                        <a:rPr lang="zh-CN" sz="1100">
                          <a:effectLst/>
                        </a:rPr>
                        <a:t>心理成长指导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人际互动指导；情绪调节指导；品格成长指导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3</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975182884"/>
                  </a:ext>
                </a:extLst>
              </a:tr>
              <a:tr h="535443">
                <a:tc vMerge="1">
                  <a:txBody>
                    <a:bodyPr/>
                    <a:lstStyle/>
                    <a:p>
                      <a:endParaRPr lang="zh-CN" altLang="en-US"/>
                    </a:p>
                  </a:txBody>
                  <a:tcPr/>
                </a:tc>
                <a:tc>
                  <a:txBody>
                    <a:bodyPr/>
                    <a:lstStyle/>
                    <a:p>
                      <a:pPr algn="l">
                        <a:spcAft>
                          <a:spcPts val="0"/>
                        </a:spcAft>
                      </a:pPr>
                      <a:r>
                        <a:rPr lang="zh-CN" sz="1100">
                          <a:effectLst/>
                        </a:rPr>
                        <a:t>特殊的生涯指导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女性生涯发展指导；特殊儿童的生涯指导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2</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2514477718"/>
                  </a:ext>
                </a:extLst>
              </a:tr>
              <a:tr h="824712">
                <a:tc rowSpan="4">
                  <a:txBody>
                    <a:bodyPr/>
                    <a:lstStyle/>
                    <a:p>
                      <a:pPr algn="l">
                        <a:spcAft>
                          <a:spcPts val="0"/>
                        </a:spcAft>
                      </a:pPr>
                      <a:r>
                        <a:rPr lang="zh-CN" sz="1100">
                          <a:effectLst/>
                        </a:rPr>
                        <a:t>线下培训</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生涯规划的步骤与技巧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生涯规划的步骤；自我探索的步骤与技巧；环境探索的步骤与技巧；生涯决策的步骤与技巧；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1221614479"/>
                  </a:ext>
                </a:extLst>
              </a:tr>
              <a:tr h="803164">
                <a:tc vMerge="1">
                  <a:txBody>
                    <a:bodyPr/>
                    <a:lstStyle/>
                    <a:p>
                      <a:endParaRPr lang="zh-CN" altLang="en-US"/>
                    </a:p>
                  </a:txBody>
                  <a:tcPr/>
                </a:tc>
                <a:tc>
                  <a:txBody>
                    <a:bodyPr/>
                    <a:lstStyle/>
                    <a:p>
                      <a:pPr algn="l">
                        <a:spcAft>
                          <a:spcPts val="0"/>
                        </a:spcAft>
                      </a:pPr>
                      <a:r>
                        <a:rPr lang="zh-CN" sz="1100">
                          <a:effectLst/>
                        </a:rPr>
                        <a:t>生涯课程设计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生涯班会课程设计；学科渗透生涯教育；社团中的生涯教育；生涯选修课与团辅课</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539813226"/>
                  </a:ext>
                </a:extLst>
              </a:tr>
              <a:tr h="824712">
                <a:tc vMerge="1">
                  <a:txBody>
                    <a:bodyPr/>
                    <a:lstStyle/>
                    <a:p>
                      <a:endParaRPr lang="zh-CN" altLang="en-US"/>
                    </a:p>
                  </a:txBody>
                  <a:tcPr/>
                </a:tc>
                <a:tc>
                  <a:txBody>
                    <a:bodyPr/>
                    <a:lstStyle/>
                    <a:p>
                      <a:pPr algn="l">
                        <a:spcAft>
                          <a:spcPts val="0"/>
                        </a:spcAft>
                      </a:pPr>
                      <a:r>
                        <a:rPr lang="zh-CN" sz="1100">
                          <a:effectLst/>
                        </a:rPr>
                        <a:t>生涯教育活动方案设计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小学阶段、初中阶段、普通高中、普职融合、中高职等不同阶段的生涯活动方案设计；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3016580561"/>
                  </a:ext>
                </a:extLst>
              </a:tr>
              <a:tr h="549807">
                <a:tc vMerge="1">
                  <a:txBody>
                    <a:bodyPr/>
                    <a:lstStyle/>
                    <a:p>
                      <a:endParaRPr lang="zh-CN" altLang="en-US"/>
                    </a:p>
                  </a:txBody>
                  <a:tcPr/>
                </a:tc>
                <a:tc>
                  <a:txBody>
                    <a:bodyPr/>
                    <a:lstStyle/>
                    <a:p>
                      <a:pPr algn="l">
                        <a:spcAft>
                          <a:spcPts val="0"/>
                        </a:spcAft>
                      </a:pPr>
                      <a:r>
                        <a:rPr lang="zh-CN" sz="1100">
                          <a:effectLst/>
                        </a:rPr>
                        <a:t>生涯教育资源开发协同</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家长及校友资源开发利用；生涯导师制度；社会实践与研学中的生涯教育；</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4</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2627337402"/>
                  </a:ext>
                </a:extLst>
              </a:tr>
              <a:tr h="824712">
                <a:tc>
                  <a:txBody>
                    <a:bodyPr/>
                    <a:lstStyle/>
                    <a:p>
                      <a:pPr algn="l">
                        <a:spcAft>
                          <a:spcPts val="0"/>
                        </a:spcAft>
                      </a:pPr>
                      <a:r>
                        <a:rPr lang="en-US" sz="1000">
                          <a:effectLst/>
                        </a:rPr>
                        <a:t> </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组织中的生涯管理</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生涯成功及影响因素；工作</a:t>
                      </a:r>
                      <a:r>
                        <a:rPr lang="en-US" sz="1100">
                          <a:effectLst/>
                        </a:rPr>
                        <a:t>-</a:t>
                      </a:r>
                      <a:r>
                        <a:rPr lang="zh-CN" sz="1100">
                          <a:effectLst/>
                        </a:rPr>
                        <a:t>家庭冲突 ；无边界生涯时代的职业指导；组织中的生涯规划</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4</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2042065837"/>
                  </a:ext>
                </a:extLst>
              </a:tr>
              <a:tr h="429538">
                <a:tc rowSpan="3">
                  <a:txBody>
                    <a:bodyPr/>
                    <a:lstStyle/>
                    <a:p>
                      <a:pPr algn="l">
                        <a:spcAft>
                          <a:spcPts val="0"/>
                        </a:spcAft>
                      </a:pPr>
                      <a:r>
                        <a:rPr lang="zh-CN" sz="1100">
                          <a:effectLst/>
                        </a:rPr>
                        <a:t>持续性学习与督导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gridSpan="2">
                  <a:txBody>
                    <a:bodyPr/>
                    <a:lstStyle/>
                    <a:p>
                      <a:pPr algn="l">
                        <a:spcAft>
                          <a:spcPts val="0"/>
                        </a:spcAft>
                      </a:pPr>
                      <a:r>
                        <a:rPr lang="zh-CN" sz="1100">
                          <a:effectLst/>
                        </a:rPr>
                        <a:t>专家讲座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xBody>
                    <a:bodyPr/>
                    <a:lstStyle/>
                    <a:p>
                      <a:endParaRPr lang="zh-CN" altLang="en-US"/>
                    </a:p>
                  </a:txBody>
                  <a:tcPr/>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2409609384"/>
                  </a:ext>
                </a:extLst>
              </a:tr>
              <a:tr h="429538">
                <a:tc vMerge="1">
                  <a:txBody>
                    <a:bodyPr/>
                    <a:lstStyle/>
                    <a:p>
                      <a:endParaRPr lang="zh-CN" altLang="en-US"/>
                    </a:p>
                  </a:txBody>
                  <a:tcPr/>
                </a:tc>
                <a:tc gridSpan="2">
                  <a:txBody>
                    <a:bodyPr/>
                    <a:lstStyle/>
                    <a:p>
                      <a:pPr algn="l">
                        <a:spcAft>
                          <a:spcPts val="0"/>
                        </a:spcAft>
                      </a:pPr>
                      <a:r>
                        <a:rPr lang="zh-CN" sz="1100">
                          <a:effectLst/>
                        </a:rPr>
                        <a:t>论文导读</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xBody>
                    <a:bodyPr/>
                    <a:lstStyle/>
                    <a:p>
                      <a:endParaRPr lang="zh-CN" altLang="en-US"/>
                    </a:p>
                  </a:txBody>
                  <a:tcPr/>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1081624858"/>
                  </a:ext>
                </a:extLst>
              </a:tr>
              <a:tr h="429538">
                <a:tc vMerge="1">
                  <a:txBody>
                    <a:bodyPr/>
                    <a:lstStyle/>
                    <a:p>
                      <a:endParaRPr lang="zh-CN" altLang="en-US"/>
                    </a:p>
                  </a:txBody>
                  <a:tcPr/>
                </a:tc>
                <a:tc gridSpan="2">
                  <a:txBody>
                    <a:bodyPr/>
                    <a:lstStyle/>
                    <a:p>
                      <a:pPr algn="l">
                        <a:spcAft>
                          <a:spcPts val="0"/>
                        </a:spcAft>
                      </a:pPr>
                      <a:r>
                        <a:rPr lang="zh-CN" sz="1100">
                          <a:effectLst/>
                        </a:rPr>
                        <a:t>案例研习与督导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xBody>
                    <a:bodyPr/>
                    <a:lstStyle/>
                    <a:p>
                      <a:endParaRPr lang="zh-CN" altLang="en-US"/>
                    </a:p>
                  </a:txBody>
                  <a:tcPr/>
                </a:tc>
                <a:tc>
                  <a:txBody>
                    <a:bodyPr/>
                    <a:lstStyle/>
                    <a:p>
                      <a:pPr algn="ctr">
                        <a:spcAft>
                          <a:spcPts val="0"/>
                        </a:spcAft>
                      </a:pPr>
                      <a:r>
                        <a:rPr lang="en-US" sz="1100" dirty="0">
                          <a:effectLst/>
                        </a:rPr>
                        <a:t>40</a:t>
                      </a:r>
                      <a:endParaRPr lang="zh-CN" sz="10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extLst>
                  <a:ext uri="{0D108BD9-81ED-4DB2-BD59-A6C34878D82A}">
                    <a16:rowId xmlns:a16="http://schemas.microsoft.com/office/drawing/2014/main" val="4099224621"/>
                  </a:ext>
                </a:extLst>
              </a:tr>
            </a:tbl>
          </a:graphicData>
        </a:graphic>
      </p:graphicFrame>
    </p:spTree>
    <p:extLst>
      <p:ext uri="{BB962C8B-B14F-4D97-AF65-F5344CB8AC3E}">
        <p14:creationId xmlns:p14="http://schemas.microsoft.com/office/powerpoint/2010/main" val="271546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48688502"/>
              </p:ext>
            </p:extLst>
          </p:nvPr>
        </p:nvGraphicFramePr>
        <p:xfrm>
          <a:off x="686595" y="1397000"/>
          <a:ext cx="6459227" cy="7772399"/>
        </p:xfrm>
        <a:graphic>
          <a:graphicData uri="http://schemas.openxmlformats.org/drawingml/2006/table">
            <a:tbl>
              <a:tblPr firstRow="1" firstCol="1" bandRow="1">
                <a:tableStyleId>{5C22544A-7EE6-4342-B048-85BDC9FD1C3A}</a:tableStyleId>
              </a:tblPr>
              <a:tblGrid>
                <a:gridCol w="843596">
                  <a:extLst>
                    <a:ext uri="{9D8B030D-6E8A-4147-A177-3AD203B41FA5}">
                      <a16:colId xmlns:a16="http://schemas.microsoft.com/office/drawing/2014/main" val="3815334626"/>
                    </a:ext>
                  </a:extLst>
                </a:gridCol>
                <a:gridCol w="833423">
                  <a:extLst>
                    <a:ext uri="{9D8B030D-6E8A-4147-A177-3AD203B41FA5}">
                      <a16:colId xmlns:a16="http://schemas.microsoft.com/office/drawing/2014/main" val="1572135216"/>
                    </a:ext>
                  </a:extLst>
                </a:gridCol>
                <a:gridCol w="1396865">
                  <a:extLst>
                    <a:ext uri="{9D8B030D-6E8A-4147-A177-3AD203B41FA5}">
                      <a16:colId xmlns:a16="http://schemas.microsoft.com/office/drawing/2014/main" val="825815715"/>
                    </a:ext>
                  </a:extLst>
                </a:gridCol>
                <a:gridCol w="3385343">
                  <a:extLst>
                    <a:ext uri="{9D8B030D-6E8A-4147-A177-3AD203B41FA5}">
                      <a16:colId xmlns:a16="http://schemas.microsoft.com/office/drawing/2014/main" val="1918418338"/>
                    </a:ext>
                  </a:extLst>
                </a:gridCol>
              </a:tblGrid>
              <a:tr h="410804">
                <a:tc>
                  <a:txBody>
                    <a:bodyPr/>
                    <a:lstStyle/>
                    <a:p>
                      <a:pPr algn="l">
                        <a:spcAft>
                          <a:spcPts val="0"/>
                        </a:spcAft>
                      </a:pPr>
                      <a:r>
                        <a:rPr lang="zh-CN" sz="1400">
                          <a:effectLst/>
                        </a:rPr>
                        <a:t>姓名</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单位</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职称</a:t>
                      </a:r>
                      <a:r>
                        <a:rPr lang="en-US" sz="1400">
                          <a:effectLst/>
                        </a:rPr>
                        <a:t>/</a:t>
                      </a:r>
                      <a:r>
                        <a:rPr lang="zh-CN" sz="1400">
                          <a:effectLst/>
                        </a:rPr>
                        <a:t>职务</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简介</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extLst>
                  <a:ext uri="{0D108BD9-81ED-4DB2-BD59-A6C34878D82A}">
                    <a16:rowId xmlns:a16="http://schemas.microsoft.com/office/drawing/2014/main" val="1080353587"/>
                  </a:ext>
                </a:extLst>
              </a:tr>
              <a:tr h="2453865">
                <a:tc>
                  <a:txBody>
                    <a:bodyPr/>
                    <a:lstStyle/>
                    <a:p>
                      <a:pPr algn="l">
                        <a:spcAft>
                          <a:spcPts val="0"/>
                        </a:spcAft>
                      </a:pPr>
                      <a:r>
                        <a:rPr lang="zh-CN" sz="1400" dirty="0">
                          <a:effectLst/>
                        </a:rPr>
                        <a:t>盖笑松</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东北师范大学心理学院</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发展与教育心理学专业教授</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东北师范大学心理学院发展与教育心理学专业教授，博士研究生导师。教育部高等学校心理学类专业教学指导委员会委员，教育部基础教育教学指导专业委员会心理健康教育指导专委会委员，中国心理学会发展专业委员会副主任委员、中国教育学会教育心理分会副主任委员。</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extLst>
                  <a:ext uri="{0D108BD9-81ED-4DB2-BD59-A6C34878D82A}">
                    <a16:rowId xmlns:a16="http://schemas.microsoft.com/office/drawing/2014/main" val="481544550"/>
                  </a:ext>
                </a:extLst>
              </a:tr>
              <a:tr h="2453865">
                <a:tc>
                  <a:txBody>
                    <a:bodyPr/>
                    <a:lstStyle/>
                    <a:p>
                      <a:pPr algn="l">
                        <a:spcAft>
                          <a:spcPts val="0"/>
                        </a:spcAft>
                      </a:pPr>
                      <a:r>
                        <a:rPr lang="zh-CN" sz="1400" dirty="0">
                          <a:effectLst/>
                        </a:rPr>
                        <a:t>黄天中</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en-US" sz="1400" dirty="0">
                          <a:effectLst/>
                        </a:rPr>
                        <a:t> </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en-US" sz="1400">
                          <a:effectLst/>
                        </a:rPr>
                        <a:t> </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美国爱荷华州德瑞克大学教育心理学博士，曾任淡江大学教授、公共行政系系主任、研究生院院长，台湾朝阳科技大学教授、人文社会学院院长，美国俄克拉荷马市大学教授、副校长，美国加州阿姆斯壮大学教授、校长。</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extLst>
                  <a:ext uri="{0D108BD9-81ED-4DB2-BD59-A6C34878D82A}">
                    <a16:rowId xmlns:a16="http://schemas.microsoft.com/office/drawing/2014/main" val="3526010553"/>
                  </a:ext>
                </a:extLst>
              </a:tr>
              <a:tr h="2453865">
                <a:tc>
                  <a:txBody>
                    <a:bodyPr/>
                    <a:lstStyle/>
                    <a:p>
                      <a:pPr algn="l">
                        <a:spcAft>
                          <a:spcPts val="0"/>
                        </a:spcAft>
                      </a:pPr>
                      <a:r>
                        <a:rPr lang="zh-CN" sz="1400" dirty="0">
                          <a:effectLst/>
                        </a:rPr>
                        <a:t>尹冠闳</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吉林财经大学职责发展与就业指导教研室主任</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吉林财经大学职责发展与就业指导教研室主任、东师理想生涯规划研究院特聘专家、国际教练联盟</a:t>
                      </a:r>
                      <a:r>
                        <a:rPr lang="en-US" sz="1400" dirty="0">
                          <a:effectLst/>
                        </a:rPr>
                        <a:t> ICF </a:t>
                      </a:r>
                      <a:r>
                        <a:rPr lang="zh-CN" sz="1400" dirty="0">
                          <a:effectLst/>
                        </a:rPr>
                        <a:t>专业教练、全球职业指导师（</a:t>
                      </a:r>
                      <a:r>
                        <a:rPr lang="en-US" sz="1400" dirty="0">
                          <a:effectLst/>
                        </a:rPr>
                        <a:t>GCDF)</a:t>
                      </a:r>
                      <a:r>
                        <a:rPr lang="zh-CN" sz="1400" dirty="0">
                          <a:effectLst/>
                        </a:rPr>
                        <a:t>、 美国</a:t>
                      </a:r>
                      <a:r>
                        <a:rPr lang="en-US" sz="1400" dirty="0">
                          <a:effectLst/>
                        </a:rPr>
                        <a:t> BCC </a:t>
                      </a:r>
                      <a:r>
                        <a:rPr lang="zh-CN" sz="1400" dirty="0">
                          <a:effectLst/>
                        </a:rPr>
                        <a:t>生涯教练、美国培训协会认证行动学习促动师（</a:t>
                      </a:r>
                      <a:r>
                        <a:rPr lang="en-US" sz="1400" dirty="0">
                          <a:effectLst/>
                        </a:rPr>
                        <a:t>CIF</a:t>
                      </a:r>
                      <a:r>
                        <a:rPr lang="zh-CN" sz="1400" dirty="0">
                          <a:effectLst/>
                        </a:rPr>
                        <a:t>）、 国际</a:t>
                      </a:r>
                      <a:r>
                        <a:rPr lang="en-US" sz="1400" dirty="0">
                          <a:effectLst/>
                        </a:rPr>
                        <a:t> DISC </a:t>
                      </a:r>
                      <a:r>
                        <a:rPr lang="zh-CN" sz="1400" dirty="0">
                          <a:effectLst/>
                        </a:rPr>
                        <a:t>性格认证讲师、国际</a:t>
                      </a:r>
                      <a:r>
                        <a:rPr lang="en-US" sz="1400" dirty="0">
                          <a:effectLst/>
                        </a:rPr>
                        <a:t> </a:t>
                      </a:r>
                      <a:r>
                        <a:rPr lang="en-US" sz="1400" dirty="0" err="1">
                          <a:effectLst/>
                        </a:rPr>
                        <a:t>CareerDNA</a:t>
                      </a:r>
                      <a:r>
                        <a:rPr lang="en-US" sz="1400" dirty="0">
                          <a:effectLst/>
                        </a:rPr>
                        <a:t> </a:t>
                      </a:r>
                      <a:r>
                        <a:rPr lang="zh-CN" sz="1400" dirty="0">
                          <a:effectLst/>
                        </a:rPr>
                        <a:t>认证实测师、教育部认证高级职业指导师、全国大学生就业指导中心特聘培训师、吉林省教育厅特聘生涯指导专家、吉林省生涯发展专业委员会副会长。</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extLst>
                  <a:ext uri="{0D108BD9-81ED-4DB2-BD59-A6C34878D82A}">
                    <a16:rowId xmlns:a16="http://schemas.microsoft.com/office/drawing/2014/main" val="1459942313"/>
                  </a:ext>
                </a:extLst>
              </a:tr>
            </a:tbl>
          </a:graphicData>
        </a:graphic>
      </p:graphicFrame>
      <p:sp>
        <p:nvSpPr>
          <p:cNvPr id="3" name="object 3"/>
          <p:cNvSpPr txBox="1"/>
          <p:nvPr/>
        </p:nvSpPr>
        <p:spPr>
          <a:xfrm>
            <a:off x="882650" y="711200"/>
            <a:ext cx="6338808" cy="338554"/>
          </a:xfrm>
          <a:prstGeom prst="rect">
            <a:avLst/>
          </a:prstGeom>
        </p:spPr>
        <p:txBody>
          <a:bodyPr vert="horz" wrap="square" lIns="0" tIns="0" rIns="0" bIns="0" rtlCol="0">
            <a:spAutoFit/>
          </a:bodyPr>
          <a:lstStyle/>
          <a:p>
            <a:r>
              <a:rPr lang="zh-CN" altLang="zh-CN" sz="2200" spc="35" dirty="0">
                <a:solidFill>
                  <a:srgbClr val="343435"/>
                </a:solidFill>
                <a:latin typeface="宋体"/>
                <a:cs typeface="宋体"/>
              </a:rPr>
              <a:t>生涯规划指导职业技能等级证书师资培训师资简介</a:t>
            </a:r>
          </a:p>
        </p:txBody>
      </p:sp>
      <p:sp>
        <p:nvSpPr>
          <p:cNvPr id="4" name="object 5"/>
          <p:cNvSpPr/>
          <p:nvPr/>
        </p:nvSpPr>
        <p:spPr>
          <a:xfrm>
            <a:off x="655964" y="685426"/>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Tree>
    <p:extLst>
      <p:ext uri="{BB962C8B-B14F-4D97-AF65-F5344CB8AC3E}">
        <p14:creationId xmlns:p14="http://schemas.microsoft.com/office/powerpoint/2010/main" val="122167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050" y="2006600"/>
            <a:ext cx="5922486" cy="1754326"/>
          </a:xfrm>
          <a:prstGeom prst="rect">
            <a:avLst/>
          </a:prstGeom>
        </p:spPr>
        <p:txBody>
          <a:bodyPr wrap="square">
            <a:spAutoFit/>
          </a:bodyPr>
          <a:lstStyle/>
          <a:p>
            <a:pPr>
              <a:lnSpc>
                <a:spcPct val="150000"/>
              </a:lnSpc>
              <a:spcAft>
                <a:spcPts val="0"/>
              </a:spcAft>
            </a:pP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师资培训班线下培训和持续学习与督导费共</a:t>
            </a:r>
            <a:r>
              <a:rPr lang="en-US" altLang="zh-CN" b="1" dirty="0">
                <a:solidFill>
                  <a:srgbClr val="000000"/>
                </a:solidFill>
                <a:latin typeface="微软雅黑" panose="020B0503020204020204" pitchFamily="34" charset="-122"/>
                <a:ea typeface="仿宋" panose="02010609060101010101" pitchFamily="49" charset="-122"/>
                <a:cs typeface="仿宋" panose="02010609060101010101" pitchFamily="49" charset="-122"/>
              </a:rPr>
              <a:t>2960</a:t>
            </a: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元，该费用主要用于专家授课费、专家工作人员差旅费、技术支持费、教学场地费、培训资料费、考试费用、证书制作费用等</a:t>
            </a:r>
            <a:r>
              <a:rPr lang="zh-CN" altLang="zh-CN"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支出。参加</a:t>
            </a:r>
            <a:r>
              <a:rPr lang="zh-CN" altLang="en-US"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线下</a:t>
            </a:r>
            <a:r>
              <a:rPr lang="zh-CN" altLang="zh-CN"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培训</a:t>
            </a: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学员食宿统一安排，费用自理。</a:t>
            </a:r>
            <a:endParaRPr lang="zh-CN" altLang="zh-CN" sz="14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2"/>
          <p:cNvSpPr/>
          <p:nvPr/>
        </p:nvSpPr>
        <p:spPr>
          <a:xfrm>
            <a:off x="828001" y="5740400"/>
            <a:ext cx="5903988" cy="3847053"/>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a:cs typeface="宋体"/>
              </a:rPr>
              <a:t>培训费用</a:t>
            </a:r>
            <a:endParaRPr sz="2200" dirty="0">
              <a:latin typeface="宋体"/>
              <a:cs typeface="宋体"/>
            </a:endParaRPr>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a:endParaRPr/>
          </a:p>
        </p:txBody>
      </p:sp>
    </p:spTree>
    <p:extLst>
      <p:ext uri="{BB962C8B-B14F-4D97-AF65-F5344CB8AC3E}">
        <p14:creationId xmlns:p14="http://schemas.microsoft.com/office/powerpoint/2010/main" val="376111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992" cy="10259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889000" cy="8980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09676" y="423481"/>
            <a:ext cx="474611" cy="4745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1327" y="7673861"/>
            <a:ext cx="458812" cy="4588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68312" y="8663673"/>
            <a:ext cx="589902" cy="58990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9253576"/>
            <a:ext cx="649160" cy="100642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896430" y="8992527"/>
            <a:ext cx="663562" cy="126747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230620" y="8574875"/>
            <a:ext cx="665810" cy="665810"/>
          </a:xfrm>
          <a:prstGeom prst="rect">
            <a:avLst/>
          </a:prstGeom>
          <a:blipFill>
            <a:blip r:embed="rId9" cstate="print"/>
            <a:stretch>
              <a:fillRect/>
            </a:stretch>
          </a:blipFill>
        </p:spPr>
        <p:txBody>
          <a:bodyPr wrap="square" lIns="0" tIns="0" rIns="0" bIns="0" rtlCol="0"/>
          <a:lstStyle/>
          <a:p>
            <a:endParaRPr/>
          </a:p>
        </p:txBody>
      </p:sp>
      <p:sp>
        <p:nvSpPr>
          <p:cNvPr id="10" name="object 10"/>
          <p:cNvSpPr txBox="1"/>
          <p:nvPr/>
        </p:nvSpPr>
        <p:spPr>
          <a:xfrm>
            <a:off x="1121909" y="1586246"/>
            <a:ext cx="5420995" cy="203835"/>
          </a:xfrm>
          <a:prstGeom prst="rect">
            <a:avLst/>
          </a:prstGeom>
        </p:spPr>
        <p:txBody>
          <a:bodyPr vert="horz" wrap="square" lIns="0" tIns="0" rIns="0" bIns="0" rtlCol="0">
            <a:spAutoFit/>
          </a:bodyPr>
          <a:lstStyle/>
          <a:p>
            <a:pPr marL="12700">
              <a:lnSpc>
                <a:spcPct val="100000"/>
              </a:lnSpc>
            </a:pPr>
            <a:r>
              <a:rPr sz="1100" spc="15" dirty="0">
                <a:solidFill>
                  <a:srgbClr val="FFFFFF"/>
                </a:solidFill>
                <a:latin typeface="宋体"/>
                <a:cs typeface="宋体"/>
              </a:rPr>
              <a:t>本次说明会将诚挚欢迎各类院校相关专业的教师和教学管理人员及行业企业积极参与。</a:t>
            </a:r>
            <a:endParaRPr sz="1100">
              <a:latin typeface="宋体"/>
              <a:cs typeface="宋体"/>
            </a:endParaRPr>
          </a:p>
        </p:txBody>
      </p:sp>
      <p:sp>
        <p:nvSpPr>
          <p:cNvPr id="11" name="object 11"/>
          <p:cNvSpPr txBox="1"/>
          <p:nvPr/>
        </p:nvSpPr>
        <p:spPr>
          <a:xfrm>
            <a:off x="1125066" y="385097"/>
            <a:ext cx="5537868" cy="849463"/>
          </a:xfrm>
          <a:prstGeom prst="rect">
            <a:avLst/>
          </a:prstGeom>
        </p:spPr>
        <p:txBody>
          <a:bodyPr vert="horz" wrap="square" lIns="0" tIns="0" rIns="0" bIns="0" rtlCol="0">
            <a:spAutoFit/>
          </a:bodyPr>
          <a:lstStyle/>
          <a:p>
            <a:pPr marL="1511300" marR="5080" indent="-1499235">
              <a:lnSpc>
                <a:spcPct val="138300"/>
              </a:lnSpc>
            </a:pPr>
            <a:r>
              <a:rPr sz="2000" b="1" dirty="0">
                <a:solidFill>
                  <a:srgbClr val="FFFFFF"/>
                </a:solidFill>
                <a:latin typeface="Microsoft JhengHei"/>
                <a:cs typeface="Microsoft JhengHei"/>
              </a:rPr>
              <a:t>东师理</a:t>
            </a:r>
            <a:r>
              <a:rPr sz="2000" b="1" spc="-994" dirty="0">
                <a:solidFill>
                  <a:srgbClr val="FFFFFF"/>
                </a:solidFill>
                <a:latin typeface="Microsoft JhengHei"/>
                <a:cs typeface="Microsoft JhengHei"/>
              </a:rPr>
              <a:t>想</a:t>
            </a:r>
            <a:r>
              <a:rPr sz="2000" b="1" spc="-10" dirty="0">
                <a:solidFill>
                  <a:srgbClr val="FFFFFF"/>
                </a:solidFill>
                <a:latin typeface="Microsoft JhengHei"/>
                <a:cs typeface="Microsoft JhengHei"/>
              </a:rPr>
              <a:t>“</a:t>
            </a:r>
            <a:r>
              <a:rPr sz="2000" b="1" spc="-135" dirty="0">
                <a:solidFill>
                  <a:srgbClr val="FFFFFF"/>
                </a:solidFill>
                <a:latin typeface="Microsoft JhengHei"/>
                <a:cs typeface="Microsoft JhengHei"/>
              </a:rPr>
              <a:t>1+</a:t>
            </a:r>
            <a:r>
              <a:rPr sz="2000" b="1" spc="-145" dirty="0">
                <a:solidFill>
                  <a:srgbClr val="FFFFFF"/>
                </a:solidFill>
                <a:latin typeface="Microsoft JhengHei"/>
                <a:cs typeface="Microsoft JhengHei"/>
              </a:rPr>
              <a:t>X</a:t>
            </a:r>
            <a:r>
              <a:rPr sz="2000" b="1" spc="-994" dirty="0">
                <a:solidFill>
                  <a:srgbClr val="FFFFFF"/>
                </a:solidFill>
                <a:latin typeface="Microsoft JhengHei"/>
                <a:cs typeface="Microsoft JhengHei"/>
              </a:rPr>
              <a:t>”</a:t>
            </a:r>
            <a:r>
              <a:rPr sz="2000" b="1" dirty="0" smtClean="0">
                <a:solidFill>
                  <a:srgbClr val="FFFFFF"/>
                </a:solidFill>
                <a:latin typeface="Microsoft JhengHei"/>
                <a:cs typeface="Microsoft JhengHei"/>
              </a:rPr>
              <a:t>生涯规划指导职业技能等级证书</a:t>
            </a:r>
            <a:r>
              <a:rPr lang="en-US" sz="2000" b="1" dirty="0" smtClean="0">
                <a:solidFill>
                  <a:srgbClr val="FFFFFF"/>
                </a:solidFill>
                <a:latin typeface="Microsoft JhengHei"/>
                <a:cs typeface="Microsoft JhengHei"/>
              </a:rPr>
              <a:t>   </a:t>
            </a:r>
            <a:r>
              <a:rPr lang="zh-CN" altLang="en-US" sz="2000" b="1" dirty="0" smtClean="0">
                <a:solidFill>
                  <a:srgbClr val="FFFFFF"/>
                </a:solidFill>
                <a:latin typeface="Microsoft JhengHei"/>
                <a:cs typeface="Microsoft JhengHei"/>
              </a:rPr>
              <a:t>报名方式</a:t>
            </a:r>
            <a:endParaRPr sz="2000" dirty="0">
              <a:latin typeface="Microsoft JhengHei"/>
              <a:cs typeface="Microsoft JhengHei"/>
            </a:endParaRPr>
          </a:p>
        </p:txBody>
      </p:sp>
      <p:sp>
        <p:nvSpPr>
          <p:cNvPr id="12" name="object 12"/>
          <p:cNvSpPr txBox="1"/>
          <p:nvPr/>
        </p:nvSpPr>
        <p:spPr>
          <a:xfrm>
            <a:off x="1995512" y="8666522"/>
            <a:ext cx="3444240" cy="230832"/>
          </a:xfrm>
          <a:prstGeom prst="rect">
            <a:avLst/>
          </a:prstGeom>
        </p:spPr>
        <p:txBody>
          <a:bodyPr vert="horz" wrap="square" lIns="0" tIns="0" rIns="0" bIns="0" rtlCol="0">
            <a:spAutoFit/>
          </a:bodyPr>
          <a:lstStyle/>
          <a:p>
            <a:pPr marL="1030605">
              <a:lnSpc>
                <a:spcPct val="100000"/>
              </a:lnSpc>
            </a:pPr>
            <a:r>
              <a:rPr sz="1500" b="1" spc="260" dirty="0">
                <a:solidFill>
                  <a:srgbClr val="FFFFFF"/>
                </a:solidFill>
                <a:latin typeface="Microsoft JhengHei"/>
                <a:cs typeface="Microsoft JhengHei"/>
              </a:rPr>
              <a:t>期待您的合作!</a:t>
            </a:r>
            <a:r>
              <a:rPr sz="1500" b="1" spc="-45" dirty="0">
                <a:solidFill>
                  <a:srgbClr val="FFFFFF"/>
                </a:solidFill>
                <a:latin typeface="Microsoft JhengHei"/>
                <a:cs typeface="Microsoft JhengHei"/>
              </a:rPr>
              <a:t> </a:t>
            </a:r>
            <a:endParaRPr sz="1500" dirty="0">
              <a:latin typeface="Microsoft JhengHei"/>
              <a:cs typeface="Microsoft JhengHei"/>
            </a:endParaRPr>
          </a:p>
        </p:txBody>
      </p:sp>
      <p:sp>
        <p:nvSpPr>
          <p:cNvPr id="13" name="object 13"/>
          <p:cNvSpPr/>
          <p:nvPr/>
        </p:nvSpPr>
        <p:spPr>
          <a:xfrm>
            <a:off x="1029214" y="2218227"/>
            <a:ext cx="5633720" cy="6065520"/>
          </a:xfrm>
          <a:custGeom>
            <a:avLst/>
            <a:gdLst/>
            <a:ahLst/>
            <a:cxnLst/>
            <a:rect l="l" t="t" r="r" b="b"/>
            <a:pathLst>
              <a:path w="5633720" h="6065520">
                <a:moveTo>
                  <a:pt x="5433796" y="0"/>
                </a:moveTo>
                <a:lnTo>
                  <a:pt x="199885" y="0"/>
                </a:lnTo>
                <a:lnTo>
                  <a:pt x="154055" y="5279"/>
                </a:lnTo>
                <a:lnTo>
                  <a:pt x="111983" y="20317"/>
                </a:lnTo>
                <a:lnTo>
                  <a:pt x="74869" y="43915"/>
                </a:lnTo>
                <a:lnTo>
                  <a:pt x="43914" y="74871"/>
                </a:lnTo>
                <a:lnTo>
                  <a:pt x="20317" y="111987"/>
                </a:lnTo>
                <a:lnTo>
                  <a:pt x="5279" y="154063"/>
                </a:lnTo>
                <a:lnTo>
                  <a:pt x="0" y="199897"/>
                </a:lnTo>
                <a:lnTo>
                  <a:pt x="0" y="5865380"/>
                </a:lnTo>
                <a:lnTo>
                  <a:pt x="5279" y="5911210"/>
                </a:lnTo>
                <a:lnTo>
                  <a:pt x="20317" y="5953282"/>
                </a:lnTo>
                <a:lnTo>
                  <a:pt x="43914" y="5990396"/>
                </a:lnTo>
                <a:lnTo>
                  <a:pt x="74869" y="6021351"/>
                </a:lnTo>
                <a:lnTo>
                  <a:pt x="111983" y="6044948"/>
                </a:lnTo>
                <a:lnTo>
                  <a:pt x="154055" y="6059986"/>
                </a:lnTo>
                <a:lnTo>
                  <a:pt x="199885" y="6065265"/>
                </a:lnTo>
                <a:lnTo>
                  <a:pt x="5433796" y="6065265"/>
                </a:lnTo>
                <a:lnTo>
                  <a:pt x="5479626" y="6059986"/>
                </a:lnTo>
                <a:lnTo>
                  <a:pt x="5521698" y="6044948"/>
                </a:lnTo>
                <a:lnTo>
                  <a:pt x="5558812" y="6021351"/>
                </a:lnTo>
                <a:lnTo>
                  <a:pt x="5589767" y="5990396"/>
                </a:lnTo>
                <a:lnTo>
                  <a:pt x="5613364" y="5953282"/>
                </a:lnTo>
                <a:lnTo>
                  <a:pt x="5628402" y="5911210"/>
                </a:lnTo>
                <a:lnTo>
                  <a:pt x="5633681" y="5865380"/>
                </a:lnTo>
                <a:lnTo>
                  <a:pt x="5633681" y="199897"/>
                </a:lnTo>
                <a:lnTo>
                  <a:pt x="5628402" y="154063"/>
                </a:lnTo>
                <a:lnTo>
                  <a:pt x="5613364" y="111987"/>
                </a:lnTo>
                <a:lnTo>
                  <a:pt x="5589767" y="74871"/>
                </a:lnTo>
                <a:lnTo>
                  <a:pt x="5558812" y="43915"/>
                </a:lnTo>
                <a:lnTo>
                  <a:pt x="5521698" y="20317"/>
                </a:lnTo>
                <a:lnTo>
                  <a:pt x="5479626" y="5279"/>
                </a:lnTo>
                <a:lnTo>
                  <a:pt x="5433796" y="0"/>
                </a:lnTo>
                <a:close/>
              </a:path>
            </a:pathLst>
          </a:custGeom>
          <a:solidFill>
            <a:srgbClr val="FFFFFF"/>
          </a:solidFill>
        </p:spPr>
        <p:txBody>
          <a:bodyPr wrap="square" lIns="0" tIns="0" rIns="0" bIns="0" rtlCol="0"/>
          <a:lstStyle/>
          <a:p>
            <a:endParaRPr/>
          </a:p>
        </p:txBody>
      </p:sp>
      <p:sp>
        <p:nvSpPr>
          <p:cNvPr id="14" name="object 14"/>
          <p:cNvSpPr/>
          <p:nvPr/>
        </p:nvSpPr>
        <p:spPr>
          <a:xfrm>
            <a:off x="775008" y="2102166"/>
            <a:ext cx="5633720" cy="6065520"/>
          </a:xfrm>
          <a:custGeom>
            <a:avLst/>
            <a:gdLst/>
            <a:ahLst/>
            <a:cxnLst/>
            <a:rect l="l" t="t" r="r" b="b"/>
            <a:pathLst>
              <a:path w="5633720" h="6065520">
                <a:moveTo>
                  <a:pt x="5433796" y="0"/>
                </a:moveTo>
                <a:lnTo>
                  <a:pt x="199885" y="0"/>
                </a:lnTo>
                <a:lnTo>
                  <a:pt x="154055" y="5279"/>
                </a:lnTo>
                <a:lnTo>
                  <a:pt x="111983" y="20317"/>
                </a:lnTo>
                <a:lnTo>
                  <a:pt x="74869" y="43914"/>
                </a:lnTo>
                <a:lnTo>
                  <a:pt x="43914" y="74869"/>
                </a:lnTo>
                <a:lnTo>
                  <a:pt x="20317" y="111983"/>
                </a:lnTo>
                <a:lnTo>
                  <a:pt x="5279" y="154055"/>
                </a:lnTo>
                <a:lnTo>
                  <a:pt x="0" y="199885"/>
                </a:lnTo>
                <a:lnTo>
                  <a:pt x="0" y="5865368"/>
                </a:lnTo>
                <a:lnTo>
                  <a:pt x="5279" y="5911198"/>
                </a:lnTo>
                <a:lnTo>
                  <a:pt x="20317" y="5953270"/>
                </a:lnTo>
                <a:lnTo>
                  <a:pt x="43914" y="5990383"/>
                </a:lnTo>
                <a:lnTo>
                  <a:pt x="74869" y="6021339"/>
                </a:lnTo>
                <a:lnTo>
                  <a:pt x="111983" y="6044935"/>
                </a:lnTo>
                <a:lnTo>
                  <a:pt x="154055" y="6059973"/>
                </a:lnTo>
                <a:lnTo>
                  <a:pt x="199885" y="6065253"/>
                </a:lnTo>
                <a:lnTo>
                  <a:pt x="5433796" y="6065253"/>
                </a:lnTo>
                <a:lnTo>
                  <a:pt x="5479626" y="6059973"/>
                </a:lnTo>
                <a:lnTo>
                  <a:pt x="5521698" y="6044935"/>
                </a:lnTo>
                <a:lnTo>
                  <a:pt x="5558812" y="6021339"/>
                </a:lnTo>
                <a:lnTo>
                  <a:pt x="5589767" y="5990383"/>
                </a:lnTo>
                <a:lnTo>
                  <a:pt x="5613364" y="5953270"/>
                </a:lnTo>
                <a:lnTo>
                  <a:pt x="5628402" y="5911198"/>
                </a:lnTo>
                <a:lnTo>
                  <a:pt x="5633681" y="5865368"/>
                </a:lnTo>
                <a:lnTo>
                  <a:pt x="5633681" y="199885"/>
                </a:lnTo>
                <a:lnTo>
                  <a:pt x="5628402" y="154055"/>
                </a:lnTo>
                <a:lnTo>
                  <a:pt x="5613364" y="111983"/>
                </a:lnTo>
                <a:lnTo>
                  <a:pt x="5589767" y="74869"/>
                </a:lnTo>
                <a:lnTo>
                  <a:pt x="5558812" y="43914"/>
                </a:lnTo>
                <a:lnTo>
                  <a:pt x="5521698" y="20317"/>
                </a:lnTo>
                <a:lnTo>
                  <a:pt x="5479626" y="5279"/>
                </a:lnTo>
                <a:lnTo>
                  <a:pt x="5433796" y="0"/>
                </a:lnTo>
                <a:close/>
              </a:path>
            </a:pathLst>
          </a:custGeom>
          <a:solidFill>
            <a:srgbClr val="FFFFFF"/>
          </a:solidFill>
        </p:spPr>
        <p:txBody>
          <a:bodyPr wrap="square" lIns="0" tIns="0" rIns="0" bIns="0" rtlCol="0"/>
          <a:lstStyle/>
          <a:p>
            <a:endParaRPr/>
          </a:p>
        </p:txBody>
      </p:sp>
      <p:sp>
        <p:nvSpPr>
          <p:cNvPr id="15" name="object 15"/>
          <p:cNvSpPr txBox="1"/>
          <p:nvPr/>
        </p:nvSpPr>
        <p:spPr>
          <a:xfrm>
            <a:off x="1391850" y="2747208"/>
            <a:ext cx="4090362" cy="3924151"/>
          </a:xfrm>
          <a:prstGeom prst="rect">
            <a:avLst/>
          </a:prstGeom>
        </p:spPr>
        <p:txBody>
          <a:bodyPr vert="horz" wrap="square" lIns="0" tIns="0" rIns="0" bIns="0" rtlCol="0">
            <a:spAutoFit/>
          </a:bodyPr>
          <a:lstStyle/>
          <a:p>
            <a:pPr marL="12700">
              <a:lnSpc>
                <a:spcPct val="100000"/>
              </a:lnSpc>
            </a:pPr>
            <a:r>
              <a:rPr lang="zh-CN" altLang="en-US" sz="1300" b="1" dirty="0" smtClean="0">
                <a:solidFill>
                  <a:srgbClr val="0077C0"/>
                </a:solidFill>
                <a:latin typeface="Microsoft JhengHei"/>
                <a:cs typeface="Microsoft JhengHei"/>
              </a:rPr>
              <a:t>报名方式</a:t>
            </a:r>
            <a:r>
              <a:rPr sz="1300" b="1" dirty="0" smtClean="0">
                <a:solidFill>
                  <a:srgbClr val="0077C0"/>
                </a:solidFill>
                <a:latin typeface="Microsoft JhengHei"/>
                <a:cs typeface="Microsoft JhengHei"/>
              </a:rPr>
              <a:t>：</a:t>
            </a:r>
            <a:endParaRPr lang="en-US" sz="1300" b="1" dirty="0" smtClean="0">
              <a:solidFill>
                <a:srgbClr val="0077C0"/>
              </a:solidFill>
              <a:latin typeface="Microsoft JhengHei"/>
              <a:cs typeface="Microsoft JhengHei"/>
            </a:endParaRPr>
          </a:p>
          <a:p>
            <a:pPr marL="12700">
              <a:lnSpc>
                <a:spcPct val="100000"/>
              </a:lnSpc>
            </a:pPr>
            <a:endParaRPr lang="en-US" sz="1300" b="1" dirty="0">
              <a:solidFill>
                <a:srgbClr val="0077C0"/>
              </a:solidFill>
              <a:latin typeface="Microsoft JhengHei"/>
              <a:cs typeface="Microsoft JhengHei"/>
            </a:endParaRPr>
          </a:p>
          <a:p>
            <a:pPr marL="12700">
              <a:lnSpc>
                <a:spcPct val="100000"/>
              </a:lnSpc>
            </a:pPr>
            <a:endParaRPr sz="1300" dirty="0">
              <a:latin typeface="Microsoft JhengHei"/>
              <a:cs typeface="Microsoft JhengHei"/>
            </a:endParaRPr>
          </a:p>
          <a:p>
            <a:r>
              <a:rPr lang="zh-CN" altLang="zh-CN" b="1" dirty="0"/>
              <a:t>联系人</a:t>
            </a:r>
            <a:r>
              <a:rPr lang="zh-CN" altLang="zh-CN" b="1" dirty="0" smtClean="0"/>
              <a:t>：</a:t>
            </a:r>
            <a:endParaRPr lang="en-US" altLang="zh-CN" b="1" dirty="0" smtClean="0"/>
          </a:p>
          <a:p>
            <a:endParaRPr lang="en-US" altLang="zh-CN" b="1" dirty="0" smtClean="0"/>
          </a:p>
          <a:p>
            <a:r>
              <a:rPr lang="zh-CN" altLang="zh-CN" b="1" dirty="0" smtClean="0"/>
              <a:t>王</a:t>
            </a:r>
            <a:r>
              <a:rPr lang="zh-CN" altLang="zh-CN" b="1" dirty="0"/>
              <a:t>立</a:t>
            </a:r>
            <a:r>
              <a:rPr lang="zh-CN" altLang="zh-CN" b="1" dirty="0" smtClean="0"/>
              <a:t>平</a:t>
            </a:r>
            <a:r>
              <a:rPr lang="zh-CN" altLang="en-US" b="1" dirty="0" smtClean="0"/>
              <a:t>：</a:t>
            </a:r>
            <a:r>
              <a:rPr lang="en-US" altLang="zh-CN" b="1" dirty="0" smtClean="0"/>
              <a:t>13394491508  </a:t>
            </a:r>
            <a:r>
              <a:rPr lang="zh-CN" altLang="en-US" b="1" dirty="0" smtClean="0"/>
              <a:t>（微信同步）</a:t>
            </a:r>
            <a:endParaRPr lang="zh-CN" altLang="zh-CN" b="1" dirty="0"/>
          </a:p>
          <a:p>
            <a:endParaRPr lang="en-US" altLang="zh-CN" b="1" dirty="0" smtClean="0"/>
          </a:p>
          <a:p>
            <a:r>
              <a:rPr lang="zh-CN" altLang="en-US" b="1" dirty="0" smtClean="0"/>
              <a:t>李     岚：</a:t>
            </a:r>
            <a:r>
              <a:rPr lang="en-US" altLang="zh-CN" b="1" dirty="0" smtClean="0"/>
              <a:t>13756861413</a:t>
            </a:r>
            <a:r>
              <a:rPr lang="zh-CN" altLang="en-US" b="1" dirty="0" smtClean="0"/>
              <a:t>（微信同步）</a:t>
            </a:r>
            <a:endParaRPr lang="en-US" altLang="zh-CN" b="1" dirty="0" smtClean="0"/>
          </a:p>
          <a:p>
            <a:endParaRPr lang="en-US" altLang="zh-CN" dirty="0"/>
          </a:p>
          <a:p>
            <a:endParaRPr lang="en-US" altLang="zh-CN" dirty="0" smtClean="0"/>
          </a:p>
          <a:p>
            <a:pPr marL="12700"/>
            <a:r>
              <a:rPr lang="zh-CN" altLang="zh-CN" b="1" dirty="0">
                <a:solidFill>
                  <a:srgbClr val="0077C0"/>
                </a:solidFill>
                <a:latin typeface="Microsoft JhengHei"/>
                <a:cs typeface="Microsoft JhengHei"/>
              </a:rPr>
              <a:t>培训</a:t>
            </a:r>
            <a:r>
              <a:rPr lang="zh-CN" altLang="zh-CN" b="1" dirty="0" smtClean="0">
                <a:solidFill>
                  <a:srgbClr val="0077C0"/>
                </a:solidFill>
                <a:latin typeface="Microsoft JhengHei"/>
                <a:cs typeface="Microsoft JhengHei"/>
              </a:rPr>
              <a:t>结束参</a:t>
            </a:r>
            <a:r>
              <a:rPr lang="zh-CN" altLang="zh-CN" b="1" dirty="0">
                <a:solidFill>
                  <a:srgbClr val="0077C0"/>
                </a:solidFill>
                <a:latin typeface="Microsoft JhengHei"/>
                <a:cs typeface="Microsoft JhengHei"/>
              </a:rPr>
              <a:t>培</a:t>
            </a:r>
            <a:r>
              <a:rPr lang="zh-CN" altLang="zh-CN" b="1" dirty="0" smtClean="0">
                <a:solidFill>
                  <a:srgbClr val="0077C0"/>
                </a:solidFill>
                <a:latin typeface="Microsoft JhengHei"/>
                <a:cs typeface="Microsoft JhengHei"/>
              </a:rPr>
              <a:t>人员考核通过</a:t>
            </a:r>
            <a:r>
              <a:rPr lang="zh-CN" altLang="zh-CN" b="1" dirty="0">
                <a:solidFill>
                  <a:srgbClr val="0077C0"/>
                </a:solidFill>
                <a:latin typeface="Microsoft JhengHei"/>
                <a:cs typeface="Microsoft JhengHei"/>
              </a:rPr>
              <a:t>后</a:t>
            </a:r>
            <a:r>
              <a:rPr lang="zh-CN" altLang="zh-CN" b="1" dirty="0" smtClean="0">
                <a:solidFill>
                  <a:srgbClr val="0077C0"/>
                </a:solidFill>
                <a:latin typeface="Microsoft JhengHei"/>
                <a:cs typeface="Microsoft JhengHei"/>
              </a:rPr>
              <a:t>，颁发</a:t>
            </a:r>
            <a:r>
              <a:rPr lang="zh-CN" altLang="en-US" b="1" dirty="0" smtClean="0">
                <a:solidFill>
                  <a:srgbClr val="0077C0"/>
                </a:solidFill>
                <a:latin typeface="Microsoft JhengHei"/>
                <a:cs typeface="Microsoft JhengHei"/>
              </a:rPr>
              <a:t>结业</a:t>
            </a:r>
            <a:r>
              <a:rPr lang="zh-CN" altLang="zh-CN" b="1" dirty="0" smtClean="0">
                <a:solidFill>
                  <a:srgbClr val="0077C0"/>
                </a:solidFill>
                <a:latin typeface="Microsoft JhengHei"/>
                <a:cs typeface="Microsoft JhengHei"/>
              </a:rPr>
              <a:t>证书；</a:t>
            </a:r>
            <a:r>
              <a:rPr lang="zh-CN" altLang="en-US" b="1" dirty="0" smtClean="0">
                <a:solidFill>
                  <a:srgbClr val="0077C0"/>
                </a:solidFill>
                <a:latin typeface="Microsoft JhengHei"/>
                <a:cs typeface="Microsoft JhengHei"/>
              </a:rPr>
              <a:t>考核</a:t>
            </a:r>
            <a:r>
              <a:rPr lang="zh-CN" altLang="en-US" b="1" dirty="0">
                <a:solidFill>
                  <a:srgbClr val="0077C0"/>
                </a:solidFill>
                <a:latin typeface="Microsoft JhengHei"/>
                <a:cs typeface="Microsoft JhengHei"/>
              </a:rPr>
              <a:t>通过后</a:t>
            </a:r>
            <a:r>
              <a:rPr lang="zh-CN" altLang="en-US" b="1" dirty="0" smtClean="0">
                <a:solidFill>
                  <a:srgbClr val="0077C0"/>
                </a:solidFill>
                <a:latin typeface="Microsoft JhengHei"/>
                <a:cs typeface="Microsoft JhengHei"/>
              </a:rPr>
              <a:t>，参加“</a:t>
            </a:r>
            <a:r>
              <a:rPr lang="en-US" altLang="zh-CN" b="1" dirty="0" smtClean="0">
                <a:solidFill>
                  <a:srgbClr val="0077C0"/>
                </a:solidFill>
                <a:latin typeface="Microsoft JhengHei"/>
                <a:cs typeface="Microsoft JhengHei"/>
              </a:rPr>
              <a:t>1+X</a:t>
            </a:r>
            <a:r>
              <a:rPr lang="zh-CN" altLang="en-US" b="1" dirty="0" smtClean="0">
                <a:solidFill>
                  <a:srgbClr val="0077C0"/>
                </a:solidFill>
                <a:latin typeface="Microsoft JhengHei"/>
                <a:cs typeface="Microsoft JhengHei"/>
              </a:rPr>
              <a:t>”职业技能等级考试（初、中、高级）考试通过后，颁发生涯规划指导职业技能等级证书。</a:t>
            </a:r>
            <a:endParaRPr lang="zh-CN" altLang="zh-CN" b="1" dirty="0">
              <a:solidFill>
                <a:srgbClr val="0077C0"/>
              </a:solidFill>
              <a:latin typeface="Microsoft JhengHei"/>
              <a:cs typeface="Microsoft JhengHei"/>
            </a:endParaRPr>
          </a:p>
        </p:txBody>
      </p:sp>
      <p:sp>
        <p:nvSpPr>
          <p:cNvPr id="19" name="object 19"/>
          <p:cNvSpPr/>
          <p:nvPr/>
        </p:nvSpPr>
        <p:spPr>
          <a:xfrm>
            <a:off x="1274763" y="251795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a:endParaRPr/>
          </a:p>
        </p:txBody>
      </p:sp>
      <p:sp>
        <p:nvSpPr>
          <p:cNvPr id="20" name="object 20"/>
          <p:cNvSpPr/>
          <p:nvPr/>
        </p:nvSpPr>
        <p:spPr>
          <a:xfrm>
            <a:off x="1274763" y="3277411"/>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a:endParaRPr/>
          </a:p>
        </p:txBody>
      </p:sp>
      <p:sp>
        <p:nvSpPr>
          <p:cNvPr id="21" name="object 21"/>
          <p:cNvSpPr/>
          <p:nvPr/>
        </p:nvSpPr>
        <p:spPr>
          <a:xfrm>
            <a:off x="1274763" y="403178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a:endParaRPr/>
          </a:p>
        </p:txBody>
      </p:sp>
      <p:sp>
        <p:nvSpPr>
          <p:cNvPr id="22" name="object 22"/>
          <p:cNvSpPr/>
          <p:nvPr/>
        </p:nvSpPr>
        <p:spPr>
          <a:xfrm>
            <a:off x="1274763" y="4796326"/>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a:endParaRPr/>
          </a:p>
        </p:txBody>
      </p:sp>
      <p:sp>
        <p:nvSpPr>
          <p:cNvPr id="23" name="object 23"/>
          <p:cNvSpPr/>
          <p:nvPr/>
        </p:nvSpPr>
        <p:spPr>
          <a:xfrm>
            <a:off x="1274763" y="555578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a:endParaRPr/>
          </a:p>
        </p:txBody>
      </p:sp>
      <p:sp>
        <p:nvSpPr>
          <p:cNvPr id="29" name="object 29"/>
          <p:cNvSpPr/>
          <p:nvPr/>
        </p:nvSpPr>
        <p:spPr>
          <a:xfrm>
            <a:off x="4176928" y="2365056"/>
            <a:ext cx="2525648" cy="242098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1256</Words>
  <Application>Microsoft Office PowerPoint</Application>
  <PresentationFormat>自定义</PresentationFormat>
  <Paragraphs>147</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Microsoft JhengHei</vt:lpstr>
      <vt:lpstr>仿宋</vt:lpstr>
      <vt:lpstr>宋体</vt:lpstr>
      <vt:lpstr>微软雅黑</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1+x</dc:title>
  <cp:lastModifiedBy>东师理想李岚</cp:lastModifiedBy>
  <cp:revision>21</cp:revision>
  <dcterms:created xsi:type="dcterms:W3CDTF">2021-05-07T08:56:49Z</dcterms:created>
  <dcterms:modified xsi:type="dcterms:W3CDTF">2021-05-07T08:07:39Z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2021-04-29T00:00:00Z</vt:filetime>
  </property>
  <property fmtid="{D5CDD505-2E9C-101B-9397-08002B2CF9AE}" pid="3" name="Creator">
    <vt:lpwstr>Adobe Illustrator CC 23.0 (Windows)</vt:lpwstr>
  </property>
  <property fmtid="{D5CDD505-2E9C-101B-9397-08002B2CF9AE}" pid="4" name="LastSaved">
    <vt:filetime>2021-05-07T00:00:00Z</vt:filetime>
  </property>
</Properties>
</file>